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71" r:id="rId2"/>
    <p:sldId id="274" r:id="rId3"/>
    <p:sldId id="257" r:id="rId4"/>
    <p:sldId id="276" r:id="rId5"/>
    <p:sldId id="277" r:id="rId6"/>
    <p:sldId id="278" r:id="rId7"/>
    <p:sldId id="258" r:id="rId8"/>
    <p:sldId id="279" r:id="rId9"/>
    <p:sldId id="280" r:id="rId10"/>
    <p:sldId id="281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B857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3435"/>
    <p:restoredTop sz="94718"/>
  </p:normalViewPr>
  <p:slideViewPr>
    <p:cSldViewPr snapToGrid="0" snapToObjects="1">
      <p:cViewPr varScale="1">
        <p:scale>
          <a:sx n="110" d="100"/>
          <a:sy n="110" d="100"/>
        </p:scale>
        <p:origin x="-34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0CA252-CA7B-4FD6-B71F-1B8625CBCDAC}" type="doc">
      <dgm:prSet loTypeId="urn:microsoft.com/office/officeart/2005/8/layout/equation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BE"/>
        </a:p>
      </dgm:t>
    </dgm:pt>
    <dgm:pt modelId="{1F7EB762-86DF-4450-95E5-D63446E4097E}">
      <dgm:prSet custT="1"/>
      <dgm:spPr>
        <a:solidFill>
          <a:srgbClr val="FF0000"/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  <a:softEdge rad="317500"/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BE" sz="1400" b="1" dirty="0"/>
            <a:t>ADVOCACY </a:t>
          </a:r>
        </a:p>
      </dgm:t>
    </dgm:pt>
    <dgm:pt modelId="{AD69ADB8-B525-44CD-B955-5D7AE43E6D8F}" type="parTrans" cxnId="{BB13D3FF-27E4-4A80-BEC1-AC19DA07BC11}">
      <dgm:prSet/>
      <dgm:spPr/>
      <dgm:t>
        <a:bodyPr/>
        <a:lstStyle/>
        <a:p>
          <a:endParaRPr lang="fr-BE"/>
        </a:p>
      </dgm:t>
    </dgm:pt>
    <dgm:pt modelId="{B5B09AE0-A067-4C96-A018-8B64E3726281}" type="sibTrans" cxnId="{BB13D3FF-27E4-4A80-BEC1-AC19DA07BC11}">
      <dgm:prSet/>
      <dgm:spPr/>
      <dgm:t>
        <a:bodyPr/>
        <a:lstStyle/>
        <a:p>
          <a:endParaRPr lang="fr-BE"/>
        </a:p>
      </dgm:t>
    </dgm:pt>
    <dgm:pt modelId="{01C07758-97B0-40E0-8473-94EF735023EB}">
      <dgm:prSet custT="1"/>
      <dgm:spPr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BE" sz="1400" b="1" dirty="0"/>
            <a:t>LOBBY</a:t>
          </a:r>
          <a:endParaRPr lang="fr-BE" sz="700" b="1" dirty="0"/>
        </a:p>
      </dgm:t>
    </dgm:pt>
    <dgm:pt modelId="{F6CC91AB-F3F8-47D1-AEC6-CAAF650B8ACA}" type="parTrans" cxnId="{C230CF18-02B2-4D8B-99FA-A338EE1B3425}">
      <dgm:prSet/>
      <dgm:spPr/>
      <dgm:t>
        <a:bodyPr/>
        <a:lstStyle/>
        <a:p>
          <a:endParaRPr lang="fr-BE"/>
        </a:p>
      </dgm:t>
    </dgm:pt>
    <dgm:pt modelId="{3305F963-6A69-41E9-B78A-C04683B8086C}" type="sibTrans" cxnId="{C230CF18-02B2-4D8B-99FA-A338EE1B3425}">
      <dgm:prSet/>
      <dgm:spPr/>
      <dgm:t>
        <a:bodyPr/>
        <a:lstStyle/>
        <a:p>
          <a:endParaRPr lang="fr-BE"/>
        </a:p>
      </dgm:t>
    </dgm:pt>
    <dgm:pt modelId="{EB037B65-2026-4E56-81E1-FF86F1E265B1}">
      <dgm:prSet custT="1"/>
      <dgm:spPr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BE" sz="1100" b="1" dirty="0"/>
            <a:t>INFORMING</a:t>
          </a:r>
        </a:p>
      </dgm:t>
    </dgm:pt>
    <dgm:pt modelId="{E2022C44-9708-4C42-9E6C-C480DF0AFC35}" type="parTrans" cxnId="{179E25BB-31B3-4764-A02B-A917B96BE6FD}">
      <dgm:prSet/>
      <dgm:spPr/>
      <dgm:t>
        <a:bodyPr/>
        <a:lstStyle/>
        <a:p>
          <a:endParaRPr lang="fr-BE"/>
        </a:p>
      </dgm:t>
    </dgm:pt>
    <dgm:pt modelId="{2EF9F816-BA55-47C3-88F6-E5053EE91C1B}" type="sibTrans" cxnId="{179E25BB-31B3-4764-A02B-A917B96BE6FD}">
      <dgm:prSet/>
      <dgm:spPr/>
      <dgm:t>
        <a:bodyPr/>
        <a:lstStyle/>
        <a:p>
          <a:endParaRPr lang="fr-BE"/>
        </a:p>
      </dgm:t>
    </dgm:pt>
    <dgm:pt modelId="{0AD12CC9-B6AB-48C4-A951-D615F110E72B}">
      <dgm:prSet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gradFill rotWithShape="0">
          <a:gsLst>
            <a:gs pos="0">
              <a:schemeClr val="accent4">
                <a:tint val="60000"/>
                <a:satMod val="160000"/>
                <a:lumMod val="99000"/>
              </a:schemeClr>
            </a:gs>
            <a:gs pos="46000">
              <a:schemeClr val="accent4">
                <a:tint val="86000"/>
                <a:satMod val="160000"/>
              </a:schemeClr>
            </a:gs>
            <a:gs pos="100000">
              <a:schemeClr val="accent4">
                <a:shade val="40000"/>
                <a:satMod val="160000"/>
              </a:schemeClr>
            </a:gs>
          </a:gsLst>
        </a:gra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BE" sz="1400" b="1" kern="1200" dirty="0">
              <a:solidFill>
                <a:srgbClr val="C00000"/>
              </a:solidFill>
            </a:rPr>
            <a:t>PROMOTING MEMBERS' INTERESTS</a:t>
          </a:r>
        </a:p>
      </dgm:t>
    </dgm:pt>
    <dgm:pt modelId="{731E8B10-3707-41FF-9028-DCD3CE224072}" type="parTrans" cxnId="{4D8DC758-35BC-4A11-8D6B-401CBB4331E4}">
      <dgm:prSet/>
      <dgm:spPr/>
      <dgm:t>
        <a:bodyPr/>
        <a:lstStyle/>
        <a:p>
          <a:endParaRPr lang="fr-BE"/>
        </a:p>
      </dgm:t>
    </dgm:pt>
    <dgm:pt modelId="{3E03D0B4-1BBE-48AD-8591-2A1E85C55D39}" type="sibTrans" cxnId="{4D8DC758-35BC-4A11-8D6B-401CBB4331E4}">
      <dgm:prSet/>
      <dgm:spPr/>
      <dgm:t>
        <a:bodyPr/>
        <a:lstStyle/>
        <a:p>
          <a:endParaRPr lang="fr-BE"/>
        </a:p>
      </dgm:t>
    </dgm:pt>
    <dgm:pt modelId="{C50BA4DD-83A6-452E-B6DD-1782D4EEA328}">
      <dgm:prSet custT="1"/>
      <dgm:spPr>
        <a:solidFill>
          <a:schemeClr val="accent1">
            <a:lumMod val="75000"/>
          </a:schemeClr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BE" sz="1400" b="1" dirty="0"/>
            <a:t>NETWORKING &amp; PR</a:t>
          </a:r>
        </a:p>
      </dgm:t>
    </dgm:pt>
    <dgm:pt modelId="{354FB34C-00F2-4A62-B917-7492A1E93DF9}" type="sibTrans" cxnId="{5357FBA0-67B3-4898-87BB-2758D8C7A6E0}">
      <dgm:prSet/>
      <dgm:spPr/>
      <dgm:t>
        <a:bodyPr/>
        <a:lstStyle/>
        <a:p>
          <a:endParaRPr lang="fr-BE"/>
        </a:p>
      </dgm:t>
    </dgm:pt>
    <dgm:pt modelId="{70F320F2-7CDE-4AE8-93B5-4B59E3B33496}" type="parTrans" cxnId="{5357FBA0-67B3-4898-87BB-2758D8C7A6E0}">
      <dgm:prSet/>
      <dgm:spPr/>
      <dgm:t>
        <a:bodyPr/>
        <a:lstStyle/>
        <a:p>
          <a:endParaRPr lang="fr-BE"/>
        </a:p>
      </dgm:t>
    </dgm:pt>
    <dgm:pt modelId="{C30BB6ED-9C69-4D37-BC64-E6AAD0C20B87}">
      <dgm:prSet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BE" sz="1200" b="1" dirty="0"/>
            <a:t>FACILITATING</a:t>
          </a:r>
        </a:p>
        <a:p>
          <a:pPr rtl="0"/>
          <a:r>
            <a:rPr lang="fr-BE" sz="1200" b="1" dirty="0"/>
            <a:t>COMMUNICATION</a:t>
          </a:r>
        </a:p>
      </dgm:t>
    </dgm:pt>
    <dgm:pt modelId="{77D89625-0E49-4139-BD4D-2E9D43C58FF1}" type="sibTrans" cxnId="{59F090FB-3302-493C-AF8D-1B6767E94ABC}">
      <dgm:prSet/>
      <dgm:spPr/>
      <dgm:t>
        <a:bodyPr/>
        <a:lstStyle/>
        <a:p>
          <a:endParaRPr lang="fr-BE"/>
        </a:p>
      </dgm:t>
    </dgm:pt>
    <dgm:pt modelId="{7E089EBD-69F2-41C5-8700-7ABAD7A9FA12}" type="parTrans" cxnId="{59F090FB-3302-493C-AF8D-1B6767E94ABC}">
      <dgm:prSet/>
      <dgm:spPr/>
      <dgm:t>
        <a:bodyPr/>
        <a:lstStyle/>
        <a:p>
          <a:endParaRPr lang="fr-BE"/>
        </a:p>
      </dgm:t>
    </dgm:pt>
    <dgm:pt modelId="{B62764EF-B86E-4655-AD74-16B947809EE5}" type="pres">
      <dgm:prSet presAssocID="{6B0CA252-CA7B-4FD6-B71F-1B8625CBCDA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817ED7D-F41B-4C55-9A4F-BD8AADA982E9}" type="pres">
      <dgm:prSet presAssocID="{1F7EB762-86DF-4450-95E5-D63446E4097E}" presName="node" presStyleLbl="node1" presStyleIdx="0" presStyleCnt="6" custScaleX="391422" custScaleY="39129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5F5F73B-32B7-459C-995A-E936106CC71C}" type="pres">
      <dgm:prSet presAssocID="{B5B09AE0-A067-4C96-A018-8B64E3726281}" presName="spacerL" presStyleCnt="0"/>
      <dgm:spPr/>
    </dgm:pt>
    <dgm:pt modelId="{5D2D8173-5820-4FB8-BEB0-84DB7517C1E5}" type="pres">
      <dgm:prSet presAssocID="{B5B09AE0-A067-4C96-A018-8B64E3726281}" presName="sibTrans" presStyleLbl="sibTrans2D1" presStyleIdx="0" presStyleCnt="5"/>
      <dgm:spPr/>
      <dgm:t>
        <a:bodyPr/>
        <a:lstStyle/>
        <a:p>
          <a:endParaRPr lang="el-GR"/>
        </a:p>
      </dgm:t>
    </dgm:pt>
    <dgm:pt modelId="{D89C1403-48BF-4149-BA7C-D16DAC45E602}" type="pres">
      <dgm:prSet presAssocID="{B5B09AE0-A067-4C96-A018-8B64E3726281}" presName="spacerR" presStyleCnt="0"/>
      <dgm:spPr/>
    </dgm:pt>
    <dgm:pt modelId="{3C1D089E-0809-45DA-9189-B3DB0354C7E7}" type="pres">
      <dgm:prSet presAssocID="{01C07758-97B0-40E0-8473-94EF735023EB}" presName="node" presStyleLbl="node1" presStyleIdx="1" presStyleCnt="6" custScaleX="271243" custScaleY="24090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9FDD59E-607C-405B-A274-846C2BDEDCC7}" type="pres">
      <dgm:prSet presAssocID="{3305F963-6A69-41E9-B78A-C04683B8086C}" presName="spacerL" presStyleCnt="0"/>
      <dgm:spPr/>
    </dgm:pt>
    <dgm:pt modelId="{64DF49B0-57C0-455B-B31A-137579693C6E}" type="pres">
      <dgm:prSet presAssocID="{3305F963-6A69-41E9-B78A-C04683B8086C}" presName="sibTrans" presStyleLbl="sibTrans2D1" presStyleIdx="1" presStyleCnt="5"/>
      <dgm:spPr/>
      <dgm:t>
        <a:bodyPr/>
        <a:lstStyle/>
        <a:p>
          <a:endParaRPr lang="el-GR"/>
        </a:p>
      </dgm:t>
    </dgm:pt>
    <dgm:pt modelId="{735A3198-5168-44AD-99DC-5B7D683D643C}" type="pres">
      <dgm:prSet presAssocID="{3305F963-6A69-41E9-B78A-C04683B8086C}" presName="spacerR" presStyleCnt="0"/>
      <dgm:spPr/>
    </dgm:pt>
    <dgm:pt modelId="{8863A278-8608-488F-9ED1-22554E6870C7}" type="pres">
      <dgm:prSet presAssocID="{C50BA4DD-83A6-452E-B6DD-1782D4EEA328}" presName="node" presStyleLbl="node1" presStyleIdx="2" presStyleCnt="6" custScaleX="391269" custScaleY="254163" custLinFactNeighborX="4547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BE714B5-74D1-4C4A-810D-EAAD02B7C3F2}" type="pres">
      <dgm:prSet presAssocID="{354FB34C-00F2-4A62-B917-7492A1E93DF9}" presName="spacerL" presStyleCnt="0"/>
      <dgm:spPr/>
    </dgm:pt>
    <dgm:pt modelId="{2E18FEF9-F36B-4BD0-BEDB-793E0DC29C7F}" type="pres">
      <dgm:prSet presAssocID="{354FB34C-00F2-4A62-B917-7492A1E93DF9}" presName="sibTrans" presStyleLbl="sibTrans2D1" presStyleIdx="2" presStyleCnt="5"/>
      <dgm:spPr/>
      <dgm:t>
        <a:bodyPr/>
        <a:lstStyle/>
        <a:p>
          <a:endParaRPr lang="el-GR"/>
        </a:p>
      </dgm:t>
    </dgm:pt>
    <dgm:pt modelId="{9C9D2B7D-A578-4449-B047-BE6B076BFB89}" type="pres">
      <dgm:prSet presAssocID="{354FB34C-00F2-4A62-B917-7492A1E93DF9}" presName="spacerR" presStyleCnt="0"/>
      <dgm:spPr/>
    </dgm:pt>
    <dgm:pt modelId="{1E8A02B1-B581-4CC8-B446-A58109B69346}" type="pres">
      <dgm:prSet presAssocID="{C30BB6ED-9C69-4D37-BC64-E6AAD0C20B87}" presName="node" presStyleLbl="node1" presStyleIdx="3" presStyleCnt="6" custScaleX="316578" custScaleY="292216" custLinFactNeighborX="66452" custLinFactNeighborY="-142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7468CF5-E65D-4F2E-9701-D2F3C873A830}" type="pres">
      <dgm:prSet presAssocID="{77D89625-0E49-4139-BD4D-2E9D43C58FF1}" presName="spacerL" presStyleCnt="0"/>
      <dgm:spPr/>
    </dgm:pt>
    <dgm:pt modelId="{B97A52FA-A715-4B0F-9C99-57C6E7599034}" type="pres">
      <dgm:prSet presAssocID="{77D89625-0E49-4139-BD4D-2E9D43C58FF1}" presName="sibTrans" presStyleLbl="sibTrans2D1" presStyleIdx="3" presStyleCnt="5"/>
      <dgm:spPr/>
      <dgm:t>
        <a:bodyPr/>
        <a:lstStyle/>
        <a:p>
          <a:endParaRPr lang="el-GR"/>
        </a:p>
      </dgm:t>
    </dgm:pt>
    <dgm:pt modelId="{5F96977D-2FD5-462B-BA24-0B80E7F8FC3B}" type="pres">
      <dgm:prSet presAssocID="{77D89625-0E49-4139-BD4D-2E9D43C58FF1}" presName="spacerR" presStyleCnt="0"/>
      <dgm:spPr/>
    </dgm:pt>
    <dgm:pt modelId="{1D8353F1-BA18-4FD9-A7C4-43E23E4AFB57}" type="pres">
      <dgm:prSet presAssocID="{EB037B65-2026-4E56-81E1-FF86F1E265B1}" presName="node" presStyleLbl="node1" presStyleIdx="4" presStyleCnt="6" custScaleX="356696" custScaleY="23001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E02E070-B6B2-4F5D-B148-D9BDEFB3761C}" type="pres">
      <dgm:prSet presAssocID="{2EF9F816-BA55-47C3-88F6-E5053EE91C1B}" presName="spacerL" presStyleCnt="0"/>
      <dgm:spPr/>
    </dgm:pt>
    <dgm:pt modelId="{5B1A236F-D5A5-4177-BD0F-B323AA337768}" type="pres">
      <dgm:prSet presAssocID="{2EF9F816-BA55-47C3-88F6-E5053EE91C1B}" presName="sibTrans" presStyleLbl="sibTrans2D1" presStyleIdx="4" presStyleCnt="5"/>
      <dgm:spPr/>
      <dgm:t>
        <a:bodyPr/>
        <a:lstStyle/>
        <a:p>
          <a:endParaRPr lang="el-GR"/>
        </a:p>
      </dgm:t>
    </dgm:pt>
    <dgm:pt modelId="{8E89A078-C6B0-493C-BF59-239438E2E6F6}" type="pres">
      <dgm:prSet presAssocID="{2EF9F816-BA55-47C3-88F6-E5053EE91C1B}" presName="spacerR" presStyleCnt="0"/>
      <dgm:spPr/>
    </dgm:pt>
    <dgm:pt modelId="{3D0A03B3-CFF0-49F5-90FF-FDD9978A26F8}" type="pres">
      <dgm:prSet presAssocID="{0AD12CC9-B6AB-48C4-A951-D615F110E72B}" presName="node" presStyleLbl="node1" presStyleIdx="5" presStyleCnt="6" custScaleX="449553" custScaleY="448090" custLinFactNeighborX="5002" custLinFactNeighborY="-727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3B0A777-B91C-4288-A7FD-4D593D0DCFEB}" type="presOf" srcId="{C30BB6ED-9C69-4D37-BC64-E6AAD0C20B87}" destId="{1E8A02B1-B581-4CC8-B446-A58109B69346}" srcOrd="0" destOrd="0" presId="urn:microsoft.com/office/officeart/2005/8/layout/equation1"/>
    <dgm:cxn modelId="{BB13D3FF-27E4-4A80-BEC1-AC19DA07BC11}" srcId="{6B0CA252-CA7B-4FD6-B71F-1B8625CBCDAC}" destId="{1F7EB762-86DF-4450-95E5-D63446E4097E}" srcOrd="0" destOrd="0" parTransId="{AD69ADB8-B525-44CD-B955-5D7AE43E6D8F}" sibTransId="{B5B09AE0-A067-4C96-A018-8B64E3726281}"/>
    <dgm:cxn modelId="{19017379-FCFE-4F2C-9459-3DC77FC2917A}" type="presOf" srcId="{2EF9F816-BA55-47C3-88F6-E5053EE91C1B}" destId="{5B1A236F-D5A5-4177-BD0F-B323AA337768}" srcOrd="0" destOrd="0" presId="urn:microsoft.com/office/officeart/2005/8/layout/equation1"/>
    <dgm:cxn modelId="{593F2DF0-1866-48D4-977C-09DF7B344AC1}" type="presOf" srcId="{B5B09AE0-A067-4C96-A018-8B64E3726281}" destId="{5D2D8173-5820-4FB8-BEB0-84DB7517C1E5}" srcOrd="0" destOrd="0" presId="urn:microsoft.com/office/officeart/2005/8/layout/equation1"/>
    <dgm:cxn modelId="{59F090FB-3302-493C-AF8D-1B6767E94ABC}" srcId="{6B0CA252-CA7B-4FD6-B71F-1B8625CBCDAC}" destId="{C30BB6ED-9C69-4D37-BC64-E6AAD0C20B87}" srcOrd="3" destOrd="0" parTransId="{7E089EBD-69F2-41C5-8700-7ABAD7A9FA12}" sibTransId="{77D89625-0E49-4139-BD4D-2E9D43C58FF1}"/>
    <dgm:cxn modelId="{D30BC12E-2762-4A64-AD23-F7EA98681EFF}" type="presOf" srcId="{0AD12CC9-B6AB-48C4-A951-D615F110E72B}" destId="{3D0A03B3-CFF0-49F5-90FF-FDD9978A26F8}" srcOrd="0" destOrd="0" presId="urn:microsoft.com/office/officeart/2005/8/layout/equation1"/>
    <dgm:cxn modelId="{FA65AF26-E144-4611-B642-A2A7AD81648E}" type="presOf" srcId="{354FB34C-00F2-4A62-B917-7492A1E93DF9}" destId="{2E18FEF9-F36B-4BD0-BEDB-793E0DC29C7F}" srcOrd="0" destOrd="0" presId="urn:microsoft.com/office/officeart/2005/8/layout/equation1"/>
    <dgm:cxn modelId="{1435FE17-7498-4B46-97D9-424763D34A70}" type="presOf" srcId="{C50BA4DD-83A6-452E-B6DD-1782D4EEA328}" destId="{8863A278-8608-488F-9ED1-22554E6870C7}" srcOrd="0" destOrd="0" presId="urn:microsoft.com/office/officeart/2005/8/layout/equation1"/>
    <dgm:cxn modelId="{53FB2D7C-DFF9-4A93-9380-4DFFD51F613A}" type="presOf" srcId="{6B0CA252-CA7B-4FD6-B71F-1B8625CBCDAC}" destId="{B62764EF-B86E-4655-AD74-16B947809EE5}" srcOrd="0" destOrd="0" presId="urn:microsoft.com/office/officeart/2005/8/layout/equation1"/>
    <dgm:cxn modelId="{2DB9D925-4311-43B7-9E75-7B57E26F65D7}" type="presOf" srcId="{77D89625-0E49-4139-BD4D-2E9D43C58FF1}" destId="{B97A52FA-A715-4B0F-9C99-57C6E7599034}" srcOrd="0" destOrd="0" presId="urn:microsoft.com/office/officeart/2005/8/layout/equation1"/>
    <dgm:cxn modelId="{4D8DC758-35BC-4A11-8D6B-401CBB4331E4}" srcId="{6B0CA252-CA7B-4FD6-B71F-1B8625CBCDAC}" destId="{0AD12CC9-B6AB-48C4-A951-D615F110E72B}" srcOrd="5" destOrd="0" parTransId="{731E8B10-3707-41FF-9028-DCD3CE224072}" sibTransId="{3E03D0B4-1BBE-48AD-8591-2A1E85C55D39}"/>
    <dgm:cxn modelId="{1AD89C94-7907-4154-9B58-3501192FE1B3}" type="presOf" srcId="{EB037B65-2026-4E56-81E1-FF86F1E265B1}" destId="{1D8353F1-BA18-4FD9-A7C4-43E23E4AFB57}" srcOrd="0" destOrd="0" presId="urn:microsoft.com/office/officeart/2005/8/layout/equation1"/>
    <dgm:cxn modelId="{281051AF-E178-45F0-B877-E22C7ED82E68}" type="presOf" srcId="{3305F963-6A69-41E9-B78A-C04683B8086C}" destId="{64DF49B0-57C0-455B-B31A-137579693C6E}" srcOrd="0" destOrd="0" presId="urn:microsoft.com/office/officeart/2005/8/layout/equation1"/>
    <dgm:cxn modelId="{F6DF6D83-40BC-4276-8DF2-40E377DCB146}" type="presOf" srcId="{1F7EB762-86DF-4450-95E5-D63446E4097E}" destId="{5817ED7D-F41B-4C55-9A4F-BD8AADA982E9}" srcOrd="0" destOrd="0" presId="urn:microsoft.com/office/officeart/2005/8/layout/equation1"/>
    <dgm:cxn modelId="{5357FBA0-67B3-4898-87BB-2758D8C7A6E0}" srcId="{6B0CA252-CA7B-4FD6-B71F-1B8625CBCDAC}" destId="{C50BA4DD-83A6-452E-B6DD-1782D4EEA328}" srcOrd="2" destOrd="0" parTransId="{70F320F2-7CDE-4AE8-93B5-4B59E3B33496}" sibTransId="{354FB34C-00F2-4A62-B917-7492A1E93DF9}"/>
    <dgm:cxn modelId="{C230CF18-02B2-4D8B-99FA-A338EE1B3425}" srcId="{6B0CA252-CA7B-4FD6-B71F-1B8625CBCDAC}" destId="{01C07758-97B0-40E0-8473-94EF735023EB}" srcOrd="1" destOrd="0" parTransId="{F6CC91AB-F3F8-47D1-AEC6-CAAF650B8ACA}" sibTransId="{3305F963-6A69-41E9-B78A-C04683B8086C}"/>
    <dgm:cxn modelId="{386FC4E1-C29B-44DB-9DCF-FB4C1356BA37}" type="presOf" srcId="{01C07758-97B0-40E0-8473-94EF735023EB}" destId="{3C1D089E-0809-45DA-9189-B3DB0354C7E7}" srcOrd="0" destOrd="0" presId="urn:microsoft.com/office/officeart/2005/8/layout/equation1"/>
    <dgm:cxn modelId="{179E25BB-31B3-4764-A02B-A917B96BE6FD}" srcId="{6B0CA252-CA7B-4FD6-B71F-1B8625CBCDAC}" destId="{EB037B65-2026-4E56-81E1-FF86F1E265B1}" srcOrd="4" destOrd="0" parTransId="{E2022C44-9708-4C42-9E6C-C480DF0AFC35}" sibTransId="{2EF9F816-BA55-47C3-88F6-E5053EE91C1B}"/>
    <dgm:cxn modelId="{E22783A2-DD1E-419A-9362-1DD739122551}" type="presParOf" srcId="{B62764EF-B86E-4655-AD74-16B947809EE5}" destId="{5817ED7D-F41B-4C55-9A4F-BD8AADA982E9}" srcOrd="0" destOrd="0" presId="urn:microsoft.com/office/officeart/2005/8/layout/equation1"/>
    <dgm:cxn modelId="{D53DB82E-387D-49B7-8832-55A93D8C2580}" type="presParOf" srcId="{B62764EF-B86E-4655-AD74-16B947809EE5}" destId="{75F5F73B-32B7-459C-995A-E936106CC71C}" srcOrd="1" destOrd="0" presId="urn:microsoft.com/office/officeart/2005/8/layout/equation1"/>
    <dgm:cxn modelId="{C506558E-DD6B-4866-98EF-76B412FE8666}" type="presParOf" srcId="{B62764EF-B86E-4655-AD74-16B947809EE5}" destId="{5D2D8173-5820-4FB8-BEB0-84DB7517C1E5}" srcOrd="2" destOrd="0" presId="urn:microsoft.com/office/officeart/2005/8/layout/equation1"/>
    <dgm:cxn modelId="{B67C8A9F-9FD2-410C-A772-9EDC4F260EB4}" type="presParOf" srcId="{B62764EF-B86E-4655-AD74-16B947809EE5}" destId="{D89C1403-48BF-4149-BA7C-D16DAC45E602}" srcOrd="3" destOrd="0" presId="urn:microsoft.com/office/officeart/2005/8/layout/equation1"/>
    <dgm:cxn modelId="{93980A4D-3E12-43FD-BE32-179299981FDD}" type="presParOf" srcId="{B62764EF-B86E-4655-AD74-16B947809EE5}" destId="{3C1D089E-0809-45DA-9189-B3DB0354C7E7}" srcOrd="4" destOrd="0" presId="urn:microsoft.com/office/officeart/2005/8/layout/equation1"/>
    <dgm:cxn modelId="{38B2BAB4-4610-4110-8C07-0B2FB628F804}" type="presParOf" srcId="{B62764EF-B86E-4655-AD74-16B947809EE5}" destId="{09FDD59E-607C-405B-A274-846C2BDEDCC7}" srcOrd="5" destOrd="0" presId="urn:microsoft.com/office/officeart/2005/8/layout/equation1"/>
    <dgm:cxn modelId="{3B4BDF62-23AB-4C90-8872-D20787471327}" type="presParOf" srcId="{B62764EF-B86E-4655-AD74-16B947809EE5}" destId="{64DF49B0-57C0-455B-B31A-137579693C6E}" srcOrd="6" destOrd="0" presId="urn:microsoft.com/office/officeart/2005/8/layout/equation1"/>
    <dgm:cxn modelId="{80411493-FBEA-4DBB-A5E6-82B55A445267}" type="presParOf" srcId="{B62764EF-B86E-4655-AD74-16B947809EE5}" destId="{735A3198-5168-44AD-99DC-5B7D683D643C}" srcOrd="7" destOrd="0" presId="urn:microsoft.com/office/officeart/2005/8/layout/equation1"/>
    <dgm:cxn modelId="{5615E3E4-D1FB-4B39-8DED-2EA8E2A6567E}" type="presParOf" srcId="{B62764EF-B86E-4655-AD74-16B947809EE5}" destId="{8863A278-8608-488F-9ED1-22554E6870C7}" srcOrd="8" destOrd="0" presId="urn:microsoft.com/office/officeart/2005/8/layout/equation1"/>
    <dgm:cxn modelId="{ED3F3262-2606-4186-88CB-E05749A21535}" type="presParOf" srcId="{B62764EF-B86E-4655-AD74-16B947809EE5}" destId="{2BE714B5-74D1-4C4A-810D-EAAD02B7C3F2}" srcOrd="9" destOrd="0" presId="urn:microsoft.com/office/officeart/2005/8/layout/equation1"/>
    <dgm:cxn modelId="{F00184CF-6575-43D5-9E0A-72798C27F239}" type="presParOf" srcId="{B62764EF-B86E-4655-AD74-16B947809EE5}" destId="{2E18FEF9-F36B-4BD0-BEDB-793E0DC29C7F}" srcOrd="10" destOrd="0" presId="urn:microsoft.com/office/officeart/2005/8/layout/equation1"/>
    <dgm:cxn modelId="{4ABF9914-D2A3-4007-A1B2-4048C4B47965}" type="presParOf" srcId="{B62764EF-B86E-4655-AD74-16B947809EE5}" destId="{9C9D2B7D-A578-4449-B047-BE6B076BFB89}" srcOrd="11" destOrd="0" presId="urn:microsoft.com/office/officeart/2005/8/layout/equation1"/>
    <dgm:cxn modelId="{9A39FB1B-0ACE-4F48-A2EE-A4AF0BE0A02C}" type="presParOf" srcId="{B62764EF-B86E-4655-AD74-16B947809EE5}" destId="{1E8A02B1-B581-4CC8-B446-A58109B69346}" srcOrd="12" destOrd="0" presId="urn:microsoft.com/office/officeart/2005/8/layout/equation1"/>
    <dgm:cxn modelId="{A9EFA1D6-E89A-4801-8DCD-31144232C6BC}" type="presParOf" srcId="{B62764EF-B86E-4655-AD74-16B947809EE5}" destId="{B7468CF5-E65D-4F2E-9701-D2F3C873A830}" srcOrd="13" destOrd="0" presId="urn:microsoft.com/office/officeart/2005/8/layout/equation1"/>
    <dgm:cxn modelId="{0259D5D0-DD89-4D22-9705-B119A662C760}" type="presParOf" srcId="{B62764EF-B86E-4655-AD74-16B947809EE5}" destId="{B97A52FA-A715-4B0F-9C99-57C6E7599034}" srcOrd="14" destOrd="0" presId="urn:microsoft.com/office/officeart/2005/8/layout/equation1"/>
    <dgm:cxn modelId="{1B2B5EAA-4830-4468-B091-C74C8FD5936E}" type="presParOf" srcId="{B62764EF-B86E-4655-AD74-16B947809EE5}" destId="{5F96977D-2FD5-462B-BA24-0B80E7F8FC3B}" srcOrd="15" destOrd="0" presId="urn:microsoft.com/office/officeart/2005/8/layout/equation1"/>
    <dgm:cxn modelId="{00D77561-10A9-4759-969E-37759180C27F}" type="presParOf" srcId="{B62764EF-B86E-4655-AD74-16B947809EE5}" destId="{1D8353F1-BA18-4FD9-A7C4-43E23E4AFB57}" srcOrd="16" destOrd="0" presId="urn:microsoft.com/office/officeart/2005/8/layout/equation1"/>
    <dgm:cxn modelId="{17A97866-20E9-483F-9A3A-E2DFF96A0EAF}" type="presParOf" srcId="{B62764EF-B86E-4655-AD74-16B947809EE5}" destId="{1E02E070-B6B2-4F5D-B148-D9BDEFB3761C}" srcOrd="17" destOrd="0" presId="urn:microsoft.com/office/officeart/2005/8/layout/equation1"/>
    <dgm:cxn modelId="{7C903482-6884-411B-9809-136413BD04C4}" type="presParOf" srcId="{B62764EF-B86E-4655-AD74-16B947809EE5}" destId="{5B1A236F-D5A5-4177-BD0F-B323AA337768}" srcOrd="18" destOrd="0" presId="urn:microsoft.com/office/officeart/2005/8/layout/equation1"/>
    <dgm:cxn modelId="{697FB15A-EB76-44BD-9578-62EC72D8AD0E}" type="presParOf" srcId="{B62764EF-B86E-4655-AD74-16B947809EE5}" destId="{8E89A078-C6B0-493C-BF59-239438E2E6F6}" srcOrd="19" destOrd="0" presId="urn:microsoft.com/office/officeart/2005/8/layout/equation1"/>
    <dgm:cxn modelId="{FE6AF740-D15B-4781-A6FF-DD01CD7C85F0}" type="presParOf" srcId="{B62764EF-B86E-4655-AD74-16B947809EE5}" destId="{3D0A03B3-CFF0-49F5-90FF-FDD9978A26F8}" srcOrd="20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453BC6-9B4F-4B20-AEA9-3010C57DA30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AEE305C6-0F08-45F9-921C-1D58E40C89DB}">
      <dgm:prSet custT="1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FR" sz="2000" b="1" dirty="0"/>
            <a:t>Information sharing</a:t>
          </a:r>
          <a:endParaRPr lang="fr-BE" sz="2000" dirty="0"/>
        </a:p>
      </dgm:t>
    </dgm:pt>
    <dgm:pt modelId="{7C9CBA6F-2B5F-49CB-8B6A-3E6C889B2CCA}" type="parTrans" cxnId="{6563379B-4310-4648-A7F6-9B0DCCA03C88}">
      <dgm:prSet/>
      <dgm:spPr/>
      <dgm:t>
        <a:bodyPr/>
        <a:lstStyle/>
        <a:p>
          <a:endParaRPr lang="fr-BE"/>
        </a:p>
      </dgm:t>
    </dgm:pt>
    <dgm:pt modelId="{57A1F1F5-5E32-44B0-86F8-B24F1A4C1997}" type="sibTrans" cxnId="{6563379B-4310-4648-A7F6-9B0DCCA03C88}">
      <dgm:prSet/>
      <dgm:spPr/>
      <dgm:t>
        <a:bodyPr/>
        <a:lstStyle/>
        <a:p>
          <a:endParaRPr lang="fr-BE"/>
        </a:p>
      </dgm:t>
    </dgm:pt>
    <dgm:pt modelId="{3450F94E-4A85-4BF3-B1DC-671E8E5EA137}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FR" b="1" dirty="0">
              <a:solidFill>
                <a:srgbClr val="002060"/>
              </a:solidFill>
            </a:rPr>
            <a:t>Newsletters (</a:t>
          </a:r>
          <a:r>
            <a:rPr lang="fr-FR" b="1" dirty="0" err="1">
              <a:solidFill>
                <a:srgbClr val="002060"/>
              </a:solidFill>
            </a:rPr>
            <a:t>twice</a:t>
          </a:r>
          <a:r>
            <a:rPr lang="fr-FR" b="1" dirty="0">
              <a:solidFill>
                <a:srgbClr val="002060"/>
              </a:solidFill>
            </a:rPr>
            <a:t> per </a:t>
          </a:r>
          <a:r>
            <a:rPr lang="fr-FR" b="1" dirty="0" err="1">
              <a:solidFill>
                <a:srgbClr val="002060"/>
              </a:solidFill>
            </a:rPr>
            <a:t>week</a:t>
          </a:r>
          <a:r>
            <a:rPr lang="fr-FR" b="1" dirty="0">
              <a:solidFill>
                <a:srgbClr val="002060"/>
              </a:solidFill>
            </a:rPr>
            <a:t>)</a:t>
          </a:r>
          <a:endParaRPr lang="fr-BE" b="1" dirty="0">
            <a:solidFill>
              <a:srgbClr val="002060"/>
            </a:solidFill>
          </a:endParaRPr>
        </a:p>
      </dgm:t>
    </dgm:pt>
    <dgm:pt modelId="{BD262512-FA6A-47DB-9FA4-2FEEB2478529}" type="parTrans" cxnId="{AB615FAA-5890-49F4-8F70-1A7886E1810A}">
      <dgm:prSet/>
      <dgm:spPr/>
      <dgm:t>
        <a:bodyPr/>
        <a:lstStyle/>
        <a:p>
          <a:endParaRPr lang="fr-BE"/>
        </a:p>
      </dgm:t>
    </dgm:pt>
    <dgm:pt modelId="{CD9F67FA-889A-4B5C-BC90-600D27B4CB18}" type="sibTrans" cxnId="{AB615FAA-5890-49F4-8F70-1A7886E1810A}">
      <dgm:prSet/>
      <dgm:spPr/>
      <dgm:t>
        <a:bodyPr/>
        <a:lstStyle/>
        <a:p>
          <a:endParaRPr lang="fr-BE"/>
        </a:p>
      </dgm:t>
    </dgm:pt>
    <dgm:pt modelId="{2014C941-661A-4CB1-A185-5D6F453BE510}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FR" b="1" dirty="0">
              <a:solidFill>
                <a:srgbClr val="002060"/>
              </a:solidFill>
            </a:rPr>
            <a:t>Key-figures</a:t>
          </a:r>
          <a:endParaRPr lang="fr-BE" b="1" dirty="0">
            <a:solidFill>
              <a:srgbClr val="002060"/>
            </a:solidFill>
          </a:endParaRPr>
        </a:p>
      </dgm:t>
    </dgm:pt>
    <dgm:pt modelId="{CCA5F99A-7DB1-410B-8104-5377A56EB16E}" type="parTrans" cxnId="{388A903D-EE5D-45C1-9921-3A6371DD6C7E}">
      <dgm:prSet/>
      <dgm:spPr/>
      <dgm:t>
        <a:bodyPr/>
        <a:lstStyle/>
        <a:p>
          <a:endParaRPr lang="fr-BE"/>
        </a:p>
      </dgm:t>
    </dgm:pt>
    <dgm:pt modelId="{7CFCFDBD-180B-4AE2-8B82-11A6D8473127}" type="sibTrans" cxnId="{388A903D-EE5D-45C1-9921-3A6371DD6C7E}">
      <dgm:prSet/>
      <dgm:spPr/>
      <dgm:t>
        <a:bodyPr/>
        <a:lstStyle/>
        <a:p>
          <a:endParaRPr lang="fr-BE"/>
        </a:p>
      </dgm:t>
    </dgm:pt>
    <dgm:pt modelId="{4FE4A89C-5083-4B15-814C-9C1177A0D753}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FR" b="1" dirty="0" err="1">
              <a:solidFill>
                <a:srgbClr val="002060"/>
              </a:solidFill>
            </a:rPr>
            <a:t>Dissemination</a:t>
          </a:r>
          <a:r>
            <a:rPr lang="fr-FR" b="1" dirty="0">
              <a:solidFill>
                <a:srgbClr val="002060"/>
              </a:solidFill>
            </a:rPr>
            <a:t> </a:t>
          </a:r>
          <a:r>
            <a:rPr lang="fr-FR" b="1" dirty="0" err="1">
              <a:solidFill>
                <a:srgbClr val="002060"/>
              </a:solidFill>
            </a:rPr>
            <a:t>african</a:t>
          </a:r>
          <a:r>
            <a:rPr lang="fr-FR" b="1" dirty="0">
              <a:solidFill>
                <a:srgbClr val="002060"/>
              </a:solidFill>
            </a:rPr>
            <a:t> </a:t>
          </a:r>
          <a:r>
            <a:rPr lang="fr-FR" b="1" dirty="0" err="1">
              <a:solidFill>
                <a:srgbClr val="002060"/>
              </a:solidFill>
            </a:rPr>
            <a:t>macroeconomic</a:t>
          </a:r>
          <a:r>
            <a:rPr lang="fr-FR" b="1" dirty="0">
              <a:solidFill>
                <a:srgbClr val="002060"/>
              </a:solidFill>
            </a:rPr>
            <a:t> trends</a:t>
          </a:r>
          <a:endParaRPr lang="fr-BE" b="1" dirty="0">
            <a:solidFill>
              <a:srgbClr val="002060"/>
            </a:solidFill>
          </a:endParaRPr>
        </a:p>
      </dgm:t>
    </dgm:pt>
    <dgm:pt modelId="{C763603E-066A-45FB-8583-54F3F242537E}" type="parTrans" cxnId="{07F279F4-8163-44D4-AB89-32884BBD7A5D}">
      <dgm:prSet/>
      <dgm:spPr/>
      <dgm:t>
        <a:bodyPr/>
        <a:lstStyle/>
        <a:p>
          <a:endParaRPr lang="fr-BE"/>
        </a:p>
      </dgm:t>
    </dgm:pt>
    <dgm:pt modelId="{6A35BC7C-9B13-4636-B03C-5D09322675DE}" type="sibTrans" cxnId="{07F279F4-8163-44D4-AB89-32884BBD7A5D}">
      <dgm:prSet/>
      <dgm:spPr/>
      <dgm:t>
        <a:bodyPr/>
        <a:lstStyle/>
        <a:p>
          <a:endParaRPr lang="fr-BE"/>
        </a:p>
      </dgm:t>
    </dgm:pt>
    <dgm:pt modelId="{20743126-1A1C-4CB6-BF1E-97F17ECDB706}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FR" b="1" dirty="0">
              <a:solidFill>
                <a:srgbClr val="002060"/>
              </a:solidFill>
            </a:rPr>
            <a:t>Identification/</a:t>
          </a:r>
          <a:r>
            <a:rPr lang="fr-FR" b="1" dirty="0" err="1">
              <a:solidFill>
                <a:srgbClr val="002060"/>
              </a:solidFill>
            </a:rPr>
            <a:t>analysis</a:t>
          </a:r>
          <a:r>
            <a:rPr lang="fr-FR" b="1" dirty="0">
              <a:solidFill>
                <a:srgbClr val="002060"/>
              </a:solidFill>
            </a:rPr>
            <a:t> of </a:t>
          </a:r>
          <a:r>
            <a:rPr lang="fr-FR" b="1" dirty="0" err="1">
              <a:solidFill>
                <a:srgbClr val="002060"/>
              </a:solidFill>
            </a:rPr>
            <a:t>dynamic</a:t>
          </a:r>
          <a:r>
            <a:rPr lang="fr-FR" b="1" dirty="0">
              <a:solidFill>
                <a:srgbClr val="002060"/>
              </a:solidFill>
            </a:rPr>
            <a:t> </a:t>
          </a:r>
          <a:r>
            <a:rPr lang="fr-FR" b="1" dirty="0" err="1">
              <a:solidFill>
                <a:srgbClr val="002060"/>
              </a:solidFill>
            </a:rPr>
            <a:t>sectors</a:t>
          </a:r>
          <a:endParaRPr lang="fr-FR" b="1" dirty="0">
            <a:solidFill>
              <a:srgbClr val="002060"/>
            </a:solidFill>
          </a:endParaRPr>
        </a:p>
      </dgm:t>
    </dgm:pt>
    <dgm:pt modelId="{FEA6BC11-4E01-475A-B83E-70158510C0A4}" type="parTrans" cxnId="{4E6A8C21-2F13-4CDA-9531-C9CC5DB92BE0}">
      <dgm:prSet/>
      <dgm:spPr/>
      <dgm:t>
        <a:bodyPr/>
        <a:lstStyle/>
        <a:p>
          <a:endParaRPr lang="fr-BE"/>
        </a:p>
      </dgm:t>
    </dgm:pt>
    <dgm:pt modelId="{0B13CFE7-56E5-462A-95BF-5686939BAED2}" type="sibTrans" cxnId="{4E6A8C21-2F13-4CDA-9531-C9CC5DB92BE0}">
      <dgm:prSet/>
      <dgm:spPr/>
      <dgm:t>
        <a:bodyPr/>
        <a:lstStyle/>
        <a:p>
          <a:endParaRPr lang="fr-BE"/>
        </a:p>
      </dgm:t>
    </dgm:pt>
    <dgm:pt modelId="{281DC650-2F6D-4D9C-89C4-0025D125EDC4}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FR" b="1" dirty="0">
              <a:solidFill>
                <a:srgbClr val="002060"/>
              </a:solidFill>
            </a:rPr>
            <a:t>Update on </a:t>
          </a:r>
          <a:r>
            <a:rPr lang="fr-FR" b="1" dirty="0" err="1">
              <a:solidFill>
                <a:srgbClr val="002060"/>
              </a:solidFill>
            </a:rPr>
            <a:t>developments</a:t>
          </a:r>
          <a:endParaRPr lang="fr-FR" b="1" dirty="0">
            <a:solidFill>
              <a:srgbClr val="002060"/>
            </a:solidFill>
          </a:endParaRPr>
        </a:p>
      </dgm:t>
    </dgm:pt>
    <dgm:pt modelId="{2A8147BE-349F-4F71-96AB-01A6DAFA9645}" type="parTrans" cxnId="{EC885C0F-2611-49AF-8F69-3532AD2C58C1}">
      <dgm:prSet/>
      <dgm:spPr/>
      <dgm:t>
        <a:bodyPr/>
        <a:lstStyle/>
        <a:p>
          <a:endParaRPr lang="fr-BE"/>
        </a:p>
      </dgm:t>
    </dgm:pt>
    <dgm:pt modelId="{9839C82B-2A3E-4A69-8974-138AA016DCE6}" type="sibTrans" cxnId="{EC885C0F-2611-49AF-8F69-3532AD2C58C1}">
      <dgm:prSet/>
      <dgm:spPr/>
      <dgm:t>
        <a:bodyPr/>
        <a:lstStyle/>
        <a:p>
          <a:endParaRPr lang="fr-BE"/>
        </a:p>
      </dgm:t>
    </dgm:pt>
    <dgm:pt modelId="{F9E16D69-9CBD-4374-8136-C4C5DF36C189}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FR" b="1" dirty="0">
              <a:solidFill>
                <a:srgbClr val="002060"/>
              </a:solidFill>
            </a:rPr>
            <a:t>Updates </a:t>
          </a:r>
          <a:r>
            <a:rPr lang="fr-FR" b="1" dirty="0" err="1">
              <a:solidFill>
                <a:srgbClr val="002060"/>
              </a:solidFill>
            </a:rPr>
            <a:t>from</a:t>
          </a:r>
          <a:r>
            <a:rPr lang="fr-FR" b="1" dirty="0">
              <a:solidFill>
                <a:srgbClr val="002060"/>
              </a:solidFill>
            </a:rPr>
            <a:t> </a:t>
          </a:r>
          <a:r>
            <a:rPr lang="fr-FR" b="1" dirty="0" err="1">
              <a:solidFill>
                <a:srgbClr val="002060"/>
              </a:solidFill>
            </a:rPr>
            <a:t>African</a:t>
          </a:r>
          <a:r>
            <a:rPr lang="fr-FR" b="1" dirty="0">
              <a:solidFill>
                <a:srgbClr val="002060"/>
              </a:solidFill>
            </a:rPr>
            <a:t> </a:t>
          </a:r>
          <a:r>
            <a:rPr lang="fr-FR" b="1" dirty="0" err="1">
              <a:solidFill>
                <a:srgbClr val="002060"/>
              </a:solidFill>
            </a:rPr>
            <a:t>Embassies</a:t>
          </a:r>
          <a:r>
            <a:rPr lang="fr-FR" b="1" dirty="0">
              <a:solidFill>
                <a:srgbClr val="002060"/>
              </a:solidFill>
            </a:rPr>
            <a:t> in Brussels</a:t>
          </a:r>
          <a:endParaRPr lang="fr-BE" b="1" dirty="0">
            <a:solidFill>
              <a:srgbClr val="002060"/>
            </a:solidFill>
          </a:endParaRPr>
        </a:p>
      </dgm:t>
    </dgm:pt>
    <dgm:pt modelId="{7AA03D0E-084C-414F-9844-13F2BA89283C}" type="parTrans" cxnId="{AB9D2739-66BB-40AC-B500-3487E8AAC621}">
      <dgm:prSet/>
      <dgm:spPr/>
      <dgm:t>
        <a:bodyPr/>
        <a:lstStyle/>
        <a:p>
          <a:endParaRPr lang="fr-BE"/>
        </a:p>
      </dgm:t>
    </dgm:pt>
    <dgm:pt modelId="{FDDD38AB-0AAC-4D25-87F3-E0D862BC08FF}" type="sibTrans" cxnId="{AB9D2739-66BB-40AC-B500-3487E8AAC621}">
      <dgm:prSet/>
      <dgm:spPr/>
      <dgm:t>
        <a:bodyPr/>
        <a:lstStyle/>
        <a:p>
          <a:endParaRPr lang="fr-BE"/>
        </a:p>
      </dgm:t>
    </dgm:pt>
    <dgm:pt modelId="{C63C9828-CCF5-4105-B026-2898DBA456A8}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FR" b="1" dirty="0">
              <a:solidFill>
                <a:srgbClr val="002060"/>
              </a:solidFill>
            </a:rPr>
            <a:t>Business </a:t>
          </a:r>
          <a:r>
            <a:rPr lang="fr-FR" b="1" dirty="0" err="1">
              <a:solidFill>
                <a:srgbClr val="002060"/>
              </a:solidFill>
            </a:rPr>
            <a:t>events</a:t>
          </a:r>
          <a:r>
            <a:rPr lang="fr-FR" b="1" dirty="0">
              <a:solidFill>
                <a:srgbClr val="002060"/>
              </a:solidFill>
            </a:rPr>
            <a:t>: organise and </a:t>
          </a:r>
          <a:r>
            <a:rPr lang="fr-FR" b="1" dirty="0" err="1">
              <a:solidFill>
                <a:srgbClr val="002060"/>
              </a:solidFill>
            </a:rPr>
            <a:t>participate</a:t>
          </a:r>
          <a:r>
            <a:rPr lang="fr-FR" b="1" dirty="0">
              <a:solidFill>
                <a:srgbClr val="002060"/>
              </a:solidFill>
            </a:rPr>
            <a:t> to </a:t>
          </a:r>
          <a:r>
            <a:rPr lang="fr-FR" b="1" dirty="0" err="1">
              <a:solidFill>
                <a:srgbClr val="002060"/>
              </a:solidFill>
            </a:rPr>
            <a:t>conferences</a:t>
          </a:r>
          <a:r>
            <a:rPr lang="fr-FR" b="1" dirty="0">
              <a:solidFill>
                <a:srgbClr val="002060"/>
              </a:solidFill>
            </a:rPr>
            <a:t>, </a:t>
          </a:r>
          <a:r>
            <a:rPr lang="fr-FR" b="1" dirty="0" err="1">
              <a:solidFill>
                <a:srgbClr val="002060"/>
              </a:solidFill>
            </a:rPr>
            <a:t>seminars</a:t>
          </a:r>
          <a:r>
            <a:rPr lang="fr-FR" b="1" dirty="0">
              <a:solidFill>
                <a:srgbClr val="002060"/>
              </a:solidFill>
            </a:rPr>
            <a:t> etc…</a:t>
          </a:r>
        </a:p>
      </dgm:t>
    </dgm:pt>
    <dgm:pt modelId="{385B7883-050E-46B6-A81C-90D09B437D24}" type="parTrans" cxnId="{F1396D3C-8CF8-48BD-876F-4AB296A1F9B7}">
      <dgm:prSet/>
      <dgm:spPr/>
      <dgm:t>
        <a:bodyPr/>
        <a:lstStyle/>
        <a:p>
          <a:endParaRPr lang="fr-BE"/>
        </a:p>
      </dgm:t>
    </dgm:pt>
    <dgm:pt modelId="{E1FA4147-A662-49C3-8613-41AB60F1296B}" type="sibTrans" cxnId="{F1396D3C-8CF8-48BD-876F-4AB296A1F9B7}">
      <dgm:prSet/>
      <dgm:spPr/>
      <dgm:t>
        <a:bodyPr/>
        <a:lstStyle/>
        <a:p>
          <a:endParaRPr lang="fr-BE"/>
        </a:p>
      </dgm:t>
    </dgm:pt>
    <dgm:pt modelId="{FCCBE45F-FE99-483E-931F-83C05B70A41D}" type="pres">
      <dgm:prSet presAssocID="{A3453BC6-9B4F-4B20-AEA9-3010C57DA3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9489720F-DB33-467A-A583-1F4878A87EDC}" type="pres">
      <dgm:prSet presAssocID="{AEE305C6-0F08-45F9-921C-1D58E40C89DB}" presName="linNode" presStyleCnt="0"/>
      <dgm:spPr/>
    </dgm:pt>
    <dgm:pt modelId="{C0A5F8B5-44F6-4F85-91ED-C15DACDB302C}" type="pres">
      <dgm:prSet presAssocID="{AEE305C6-0F08-45F9-921C-1D58E40C89DB}" presName="parentText" presStyleLbl="node1" presStyleIdx="0" presStyleCnt="1" custLinFactNeighborY="-48162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EA51220-C58C-4A40-87A4-86961CB13F9B}" type="pres">
      <dgm:prSet presAssocID="{AEE305C6-0F08-45F9-921C-1D58E40C89DB}" presName="descendantText" presStyleLbl="alignAccFollowNode1" presStyleIdx="0" presStyleCnt="1" custLinFactNeighborX="-93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1396D3C-8CF8-48BD-876F-4AB296A1F9B7}" srcId="{AEE305C6-0F08-45F9-921C-1D58E40C89DB}" destId="{C63C9828-CCF5-4105-B026-2898DBA456A8}" srcOrd="6" destOrd="0" parTransId="{385B7883-050E-46B6-A81C-90D09B437D24}" sibTransId="{E1FA4147-A662-49C3-8613-41AB60F1296B}"/>
    <dgm:cxn modelId="{D7518D0F-BCD2-4681-AFF3-F4493EB97CD9}" type="presOf" srcId="{20743126-1A1C-4CB6-BF1E-97F17ECDB706}" destId="{DEA51220-C58C-4A40-87A4-86961CB13F9B}" srcOrd="0" destOrd="3" presId="urn:microsoft.com/office/officeart/2005/8/layout/vList5"/>
    <dgm:cxn modelId="{D8352F83-FDF2-47E8-A3F0-513D980DD47D}" type="presOf" srcId="{F9E16D69-9CBD-4374-8136-C4C5DF36C189}" destId="{DEA51220-C58C-4A40-87A4-86961CB13F9B}" srcOrd="0" destOrd="5" presId="urn:microsoft.com/office/officeart/2005/8/layout/vList5"/>
    <dgm:cxn modelId="{388A903D-EE5D-45C1-9921-3A6371DD6C7E}" srcId="{AEE305C6-0F08-45F9-921C-1D58E40C89DB}" destId="{2014C941-661A-4CB1-A185-5D6F453BE510}" srcOrd="1" destOrd="0" parTransId="{CCA5F99A-7DB1-410B-8104-5377A56EB16E}" sibTransId="{7CFCFDBD-180B-4AE2-8B82-11A6D8473127}"/>
    <dgm:cxn modelId="{6563379B-4310-4648-A7F6-9B0DCCA03C88}" srcId="{A3453BC6-9B4F-4B20-AEA9-3010C57DA30B}" destId="{AEE305C6-0F08-45F9-921C-1D58E40C89DB}" srcOrd="0" destOrd="0" parTransId="{7C9CBA6F-2B5F-49CB-8B6A-3E6C889B2CCA}" sibTransId="{57A1F1F5-5E32-44B0-86F8-B24F1A4C1997}"/>
    <dgm:cxn modelId="{07F279F4-8163-44D4-AB89-32884BBD7A5D}" srcId="{AEE305C6-0F08-45F9-921C-1D58E40C89DB}" destId="{4FE4A89C-5083-4B15-814C-9C1177A0D753}" srcOrd="2" destOrd="0" parTransId="{C763603E-066A-45FB-8583-54F3F242537E}" sibTransId="{6A35BC7C-9B13-4636-B03C-5D09322675DE}"/>
    <dgm:cxn modelId="{AB615FAA-5890-49F4-8F70-1A7886E1810A}" srcId="{AEE305C6-0F08-45F9-921C-1D58E40C89DB}" destId="{3450F94E-4A85-4BF3-B1DC-671E8E5EA137}" srcOrd="0" destOrd="0" parTransId="{BD262512-FA6A-47DB-9FA4-2FEEB2478529}" sibTransId="{CD9F67FA-889A-4B5C-BC90-600D27B4CB18}"/>
    <dgm:cxn modelId="{7E9659EC-09A3-45FA-B1A5-52769D11BFF0}" type="presOf" srcId="{A3453BC6-9B4F-4B20-AEA9-3010C57DA30B}" destId="{FCCBE45F-FE99-483E-931F-83C05B70A41D}" srcOrd="0" destOrd="0" presId="urn:microsoft.com/office/officeart/2005/8/layout/vList5"/>
    <dgm:cxn modelId="{5096D68A-C560-443F-981B-8340E41E3EF8}" type="presOf" srcId="{4FE4A89C-5083-4B15-814C-9C1177A0D753}" destId="{DEA51220-C58C-4A40-87A4-86961CB13F9B}" srcOrd="0" destOrd="2" presId="urn:microsoft.com/office/officeart/2005/8/layout/vList5"/>
    <dgm:cxn modelId="{29A77BD0-1E4C-404A-971D-38E41AC58C3C}" type="presOf" srcId="{2014C941-661A-4CB1-A185-5D6F453BE510}" destId="{DEA51220-C58C-4A40-87A4-86961CB13F9B}" srcOrd="0" destOrd="1" presId="urn:microsoft.com/office/officeart/2005/8/layout/vList5"/>
    <dgm:cxn modelId="{2EB06736-E7B8-40DD-9C56-E41A1EFD095D}" type="presOf" srcId="{281DC650-2F6D-4D9C-89C4-0025D125EDC4}" destId="{DEA51220-C58C-4A40-87A4-86961CB13F9B}" srcOrd="0" destOrd="4" presId="urn:microsoft.com/office/officeart/2005/8/layout/vList5"/>
    <dgm:cxn modelId="{CC02E2E4-6C27-46EA-B36A-E57D988C191F}" type="presOf" srcId="{C63C9828-CCF5-4105-B026-2898DBA456A8}" destId="{DEA51220-C58C-4A40-87A4-86961CB13F9B}" srcOrd="0" destOrd="6" presId="urn:microsoft.com/office/officeart/2005/8/layout/vList5"/>
    <dgm:cxn modelId="{4E6A8C21-2F13-4CDA-9531-C9CC5DB92BE0}" srcId="{AEE305C6-0F08-45F9-921C-1D58E40C89DB}" destId="{20743126-1A1C-4CB6-BF1E-97F17ECDB706}" srcOrd="3" destOrd="0" parTransId="{FEA6BC11-4E01-475A-B83E-70158510C0A4}" sibTransId="{0B13CFE7-56E5-462A-95BF-5686939BAED2}"/>
    <dgm:cxn modelId="{AB2E74B5-9989-41A2-B006-8267AFFBA905}" type="presOf" srcId="{AEE305C6-0F08-45F9-921C-1D58E40C89DB}" destId="{C0A5F8B5-44F6-4F85-91ED-C15DACDB302C}" srcOrd="0" destOrd="0" presId="urn:microsoft.com/office/officeart/2005/8/layout/vList5"/>
    <dgm:cxn modelId="{AB9D2739-66BB-40AC-B500-3487E8AAC621}" srcId="{AEE305C6-0F08-45F9-921C-1D58E40C89DB}" destId="{F9E16D69-9CBD-4374-8136-C4C5DF36C189}" srcOrd="5" destOrd="0" parTransId="{7AA03D0E-084C-414F-9844-13F2BA89283C}" sibTransId="{FDDD38AB-0AAC-4D25-87F3-E0D862BC08FF}"/>
    <dgm:cxn modelId="{583051A6-D9E9-47F9-AD54-6CA951A096C9}" type="presOf" srcId="{3450F94E-4A85-4BF3-B1DC-671E8E5EA137}" destId="{DEA51220-C58C-4A40-87A4-86961CB13F9B}" srcOrd="0" destOrd="0" presId="urn:microsoft.com/office/officeart/2005/8/layout/vList5"/>
    <dgm:cxn modelId="{EC885C0F-2611-49AF-8F69-3532AD2C58C1}" srcId="{AEE305C6-0F08-45F9-921C-1D58E40C89DB}" destId="{281DC650-2F6D-4D9C-89C4-0025D125EDC4}" srcOrd="4" destOrd="0" parTransId="{2A8147BE-349F-4F71-96AB-01A6DAFA9645}" sibTransId="{9839C82B-2A3E-4A69-8974-138AA016DCE6}"/>
    <dgm:cxn modelId="{D8579EC1-3AA1-4C26-AC9E-39D770F91D73}" type="presParOf" srcId="{FCCBE45F-FE99-483E-931F-83C05B70A41D}" destId="{9489720F-DB33-467A-A583-1F4878A87EDC}" srcOrd="0" destOrd="0" presId="urn:microsoft.com/office/officeart/2005/8/layout/vList5"/>
    <dgm:cxn modelId="{D3961C9A-2044-4BE1-A3BF-A2CB52472D6C}" type="presParOf" srcId="{9489720F-DB33-467A-A583-1F4878A87EDC}" destId="{C0A5F8B5-44F6-4F85-91ED-C15DACDB302C}" srcOrd="0" destOrd="0" presId="urn:microsoft.com/office/officeart/2005/8/layout/vList5"/>
    <dgm:cxn modelId="{8BDBCB57-3D9A-4B66-B2D5-E820AE298AD4}" type="presParOf" srcId="{9489720F-DB33-467A-A583-1F4878A87EDC}" destId="{DEA51220-C58C-4A40-87A4-86961CB13F9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1EE630-E13B-4421-BC5C-4064B4E9681D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A444650D-57E8-4D02-9CB0-6EBAE7A8A8A1}">
      <dgm:prSet custT="1"/>
      <dgm:spPr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pPr rtl="0"/>
          <a:r>
            <a:rPr lang="fr-FR" sz="1400" b="1" dirty="0"/>
            <a:t>Brussels </a:t>
          </a:r>
          <a:r>
            <a:rPr lang="fr-FR" sz="1400" b="1" dirty="0" err="1"/>
            <a:t>based</a:t>
          </a:r>
          <a:r>
            <a:rPr lang="fr-FR" sz="1400" b="1" dirty="0"/>
            <a:t>: </a:t>
          </a:r>
          <a:r>
            <a:rPr lang="fr-FR" sz="1400" b="1" dirty="0" err="1"/>
            <a:t>Secretary</a:t>
          </a:r>
          <a:r>
            <a:rPr lang="fr-FR" sz="1400" b="1" dirty="0"/>
            <a:t> General and staff</a:t>
          </a:r>
        </a:p>
      </dgm:t>
    </dgm:pt>
    <dgm:pt modelId="{125EBF5D-70CA-4E97-BB93-569BC1D2321F}" type="parTrans" cxnId="{D922767E-716A-40C0-BBB6-F384C1D86CED}">
      <dgm:prSet/>
      <dgm:spPr/>
      <dgm:t>
        <a:bodyPr/>
        <a:lstStyle/>
        <a:p>
          <a:endParaRPr lang="fr-BE"/>
        </a:p>
      </dgm:t>
    </dgm:pt>
    <dgm:pt modelId="{4936E055-BB12-4B99-9F2D-4DF84E18B782}" type="sibTrans" cxnId="{D922767E-716A-40C0-BBB6-F384C1D86CED}">
      <dgm:prSet/>
      <dgm:spPr/>
      <dgm:t>
        <a:bodyPr/>
        <a:lstStyle/>
        <a:p>
          <a:endParaRPr lang="fr-BE"/>
        </a:p>
      </dgm:t>
    </dgm:pt>
    <dgm:pt modelId="{957C7A89-1080-421A-A4A9-068C397A6F73}">
      <dgm:prSet custT="1"/>
      <dgm:spPr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pPr rtl="0"/>
          <a:r>
            <a:rPr lang="fr-FR" sz="1400" b="1" dirty="0" err="1"/>
            <a:t>Executive</a:t>
          </a:r>
          <a:r>
            <a:rPr lang="fr-FR" sz="1400" b="1" dirty="0"/>
            <a:t> </a:t>
          </a:r>
          <a:r>
            <a:rPr lang="fr-FR" sz="1400" b="1" dirty="0" err="1"/>
            <a:t>Committee</a:t>
          </a:r>
          <a:endParaRPr lang="fr-FR" sz="1400" b="1" dirty="0"/>
        </a:p>
      </dgm:t>
    </dgm:pt>
    <dgm:pt modelId="{E8D9F4D2-0C02-4D91-89F5-5AB14AA3755D}" type="parTrans" cxnId="{105ADFC4-7ECC-4E05-8454-DEF4AFB61EF6}">
      <dgm:prSet/>
      <dgm:spPr/>
      <dgm:t>
        <a:bodyPr/>
        <a:lstStyle/>
        <a:p>
          <a:endParaRPr lang="fr-BE"/>
        </a:p>
      </dgm:t>
    </dgm:pt>
    <dgm:pt modelId="{77CFC63C-6BF8-4478-8437-DB04D161D837}" type="sibTrans" cxnId="{105ADFC4-7ECC-4E05-8454-DEF4AFB61EF6}">
      <dgm:prSet/>
      <dgm:spPr/>
      <dgm:t>
        <a:bodyPr/>
        <a:lstStyle/>
        <a:p>
          <a:endParaRPr lang="fr-BE"/>
        </a:p>
      </dgm:t>
    </dgm:pt>
    <dgm:pt modelId="{BEAE590A-8789-48A5-A96E-F815265AB0EB}">
      <dgm:prSet custT="1"/>
      <dgm:spPr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pPr rtl="0"/>
          <a:r>
            <a:rPr lang="fr-FR" sz="1400" b="1" dirty="0"/>
            <a:t>General </a:t>
          </a:r>
          <a:r>
            <a:rPr lang="fr-FR" sz="1400" b="1" dirty="0" err="1"/>
            <a:t>Assembly</a:t>
          </a:r>
          <a:endParaRPr lang="fr-BE" sz="1400" b="1" dirty="0"/>
        </a:p>
      </dgm:t>
    </dgm:pt>
    <dgm:pt modelId="{CAC63F0D-545B-48B7-86B4-7018C5936D13}" type="parTrans" cxnId="{CD052C08-BC16-4D0E-8CB9-5A89B186C284}">
      <dgm:prSet/>
      <dgm:spPr/>
      <dgm:t>
        <a:bodyPr/>
        <a:lstStyle/>
        <a:p>
          <a:endParaRPr lang="fr-BE"/>
        </a:p>
      </dgm:t>
    </dgm:pt>
    <dgm:pt modelId="{8920DEF1-73AD-4705-ABA6-D55900ED96DA}" type="sibTrans" cxnId="{CD052C08-BC16-4D0E-8CB9-5A89B186C284}">
      <dgm:prSet/>
      <dgm:spPr/>
      <dgm:t>
        <a:bodyPr/>
        <a:lstStyle/>
        <a:p>
          <a:endParaRPr lang="fr-BE"/>
        </a:p>
      </dgm:t>
    </dgm:pt>
    <dgm:pt modelId="{3F73F340-006E-4D52-AA72-9D9674D1DEB5}">
      <dgm:prSet/>
      <dgm:spPr/>
      <dgm:t>
        <a:bodyPr/>
        <a:lstStyle/>
        <a:p>
          <a:endParaRPr lang="fr-BE"/>
        </a:p>
      </dgm:t>
    </dgm:pt>
    <dgm:pt modelId="{FF1403A4-9E26-413C-B577-3A5A76D6F406}" type="parTrans" cxnId="{57C0658E-6F7C-4962-A95D-AEA6E76F70E5}">
      <dgm:prSet/>
      <dgm:spPr/>
      <dgm:t>
        <a:bodyPr/>
        <a:lstStyle/>
        <a:p>
          <a:endParaRPr lang="fr-BE"/>
        </a:p>
      </dgm:t>
    </dgm:pt>
    <dgm:pt modelId="{2A7DB5A3-2773-4498-8A52-752B6D71319E}" type="sibTrans" cxnId="{57C0658E-6F7C-4962-A95D-AEA6E76F70E5}">
      <dgm:prSet/>
      <dgm:spPr/>
      <dgm:t>
        <a:bodyPr/>
        <a:lstStyle/>
        <a:p>
          <a:endParaRPr lang="fr-BE"/>
        </a:p>
      </dgm:t>
    </dgm:pt>
    <dgm:pt modelId="{2E930AC7-6286-4B8F-B5E6-73B5A7AACF27}" type="pres">
      <dgm:prSet presAssocID="{381EE630-E13B-4421-BC5C-4064B4E9681D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81C5B57-1377-4C70-A18A-1ED0F9BB2756}" type="pres">
      <dgm:prSet presAssocID="{A444650D-57E8-4D02-9CB0-6EBAE7A8A8A1}" presName="gear1" presStyleLbl="node1" presStyleIdx="0" presStyleCnt="3" custScaleX="121667" custScaleY="131791" custLinFactNeighborX="-3490" custLinFactNeighborY="939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3C299AE-A2E8-44BC-BDD9-D59AE7AB43AB}" type="pres">
      <dgm:prSet presAssocID="{A444650D-57E8-4D02-9CB0-6EBAE7A8A8A1}" presName="gear1srcNode" presStyleLbl="node1" presStyleIdx="0" presStyleCnt="3"/>
      <dgm:spPr/>
      <dgm:t>
        <a:bodyPr/>
        <a:lstStyle/>
        <a:p>
          <a:endParaRPr lang="el-GR"/>
        </a:p>
      </dgm:t>
    </dgm:pt>
    <dgm:pt modelId="{903ECE04-FF06-4FB5-9C30-4C2861FE94BF}" type="pres">
      <dgm:prSet presAssocID="{A444650D-57E8-4D02-9CB0-6EBAE7A8A8A1}" presName="gear1dstNode" presStyleLbl="node1" presStyleIdx="0" presStyleCnt="3"/>
      <dgm:spPr/>
      <dgm:t>
        <a:bodyPr/>
        <a:lstStyle/>
        <a:p>
          <a:endParaRPr lang="el-GR"/>
        </a:p>
      </dgm:t>
    </dgm:pt>
    <dgm:pt modelId="{C451C941-0862-444D-9E7C-0025183FA451}" type="pres">
      <dgm:prSet presAssocID="{957C7A89-1080-421A-A4A9-068C397A6F73}" presName="gear2" presStyleLbl="node1" presStyleIdx="1" presStyleCnt="3" custScaleX="151943" custScaleY="153606" custLinFactNeighborX="-26391" custLinFactNeighborY="2202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59E37C3-349A-4C09-8F0F-C1FDD143C23E}" type="pres">
      <dgm:prSet presAssocID="{957C7A89-1080-421A-A4A9-068C397A6F73}" presName="gear2srcNode" presStyleLbl="node1" presStyleIdx="1" presStyleCnt="3"/>
      <dgm:spPr/>
      <dgm:t>
        <a:bodyPr/>
        <a:lstStyle/>
        <a:p>
          <a:endParaRPr lang="el-GR"/>
        </a:p>
      </dgm:t>
    </dgm:pt>
    <dgm:pt modelId="{9439139A-52D7-4563-B440-73D3C0F302CA}" type="pres">
      <dgm:prSet presAssocID="{957C7A89-1080-421A-A4A9-068C397A6F73}" presName="gear2dstNode" presStyleLbl="node1" presStyleIdx="1" presStyleCnt="3"/>
      <dgm:spPr/>
      <dgm:t>
        <a:bodyPr/>
        <a:lstStyle/>
        <a:p>
          <a:endParaRPr lang="el-GR"/>
        </a:p>
      </dgm:t>
    </dgm:pt>
    <dgm:pt modelId="{46E70B15-61BE-41C2-BE9C-82F8A960EC60}" type="pres">
      <dgm:prSet presAssocID="{BEAE590A-8789-48A5-A96E-F815265AB0EB}" presName="gear3" presStyleLbl="node1" presStyleIdx="2" presStyleCnt="3" custScaleX="131927" custScaleY="129037"/>
      <dgm:spPr/>
      <dgm:t>
        <a:bodyPr/>
        <a:lstStyle/>
        <a:p>
          <a:endParaRPr lang="el-GR"/>
        </a:p>
      </dgm:t>
    </dgm:pt>
    <dgm:pt modelId="{C91B8984-B271-407E-94F0-AE9E0A08E8BD}" type="pres">
      <dgm:prSet presAssocID="{BEAE590A-8789-48A5-A96E-F815265AB0EB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4B02B6D-59D6-4EC1-806E-8CB4C56F16A2}" type="pres">
      <dgm:prSet presAssocID="{BEAE590A-8789-48A5-A96E-F815265AB0EB}" presName="gear3srcNode" presStyleLbl="node1" presStyleIdx="2" presStyleCnt="3"/>
      <dgm:spPr/>
      <dgm:t>
        <a:bodyPr/>
        <a:lstStyle/>
        <a:p>
          <a:endParaRPr lang="el-GR"/>
        </a:p>
      </dgm:t>
    </dgm:pt>
    <dgm:pt modelId="{5AFDE061-22E6-4D50-853A-3CC12CE89325}" type="pres">
      <dgm:prSet presAssocID="{BEAE590A-8789-48A5-A96E-F815265AB0EB}" presName="gear3dstNode" presStyleLbl="node1" presStyleIdx="2" presStyleCnt="3"/>
      <dgm:spPr/>
      <dgm:t>
        <a:bodyPr/>
        <a:lstStyle/>
        <a:p>
          <a:endParaRPr lang="el-GR"/>
        </a:p>
      </dgm:t>
    </dgm:pt>
    <dgm:pt modelId="{A98B035F-B67D-4924-8F55-12958DB2422A}" type="pres">
      <dgm:prSet presAssocID="{4936E055-BB12-4B99-9F2D-4DF84E18B782}" presName="connector1" presStyleLbl="sibTrans2D1" presStyleIdx="0" presStyleCnt="3"/>
      <dgm:spPr/>
      <dgm:t>
        <a:bodyPr/>
        <a:lstStyle/>
        <a:p>
          <a:endParaRPr lang="el-GR"/>
        </a:p>
      </dgm:t>
    </dgm:pt>
    <dgm:pt modelId="{B9BC16EA-6978-4469-AC5C-6A90587B1D6F}" type="pres">
      <dgm:prSet presAssocID="{77CFC63C-6BF8-4478-8437-DB04D161D837}" presName="connector2" presStyleLbl="sibTrans2D1" presStyleIdx="1" presStyleCnt="3"/>
      <dgm:spPr/>
      <dgm:t>
        <a:bodyPr/>
        <a:lstStyle/>
        <a:p>
          <a:endParaRPr lang="el-GR"/>
        </a:p>
      </dgm:t>
    </dgm:pt>
    <dgm:pt modelId="{8496202B-E28D-4EC2-B710-86457EE3CA6C}" type="pres">
      <dgm:prSet presAssocID="{8920DEF1-73AD-4705-ABA6-D55900ED96DA}" presName="connector3" presStyleLbl="sibTrans2D1" presStyleIdx="2" presStyleCnt="3"/>
      <dgm:spPr/>
      <dgm:t>
        <a:bodyPr/>
        <a:lstStyle/>
        <a:p>
          <a:endParaRPr lang="el-GR"/>
        </a:p>
      </dgm:t>
    </dgm:pt>
  </dgm:ptLst>
  <dgm:cxnLst>
    <dgm:cxn modelId="{7EF3FF02-62D5-44FB-9256-F52367F082BF}" type="presOf" srcId="{77CFC63C-6BF8-4478-8437-DB04D161D837}" destId="{B9BC16EA-6978-4469-AC5C-6A90587B1D6F}" srcOrd="0" destOrd="0" presId="urn:microsoft.com/office/officeart/2005/8/layout/gear1"/>
    <dgm:cxn modelId="{CD052C08-BC16-4D0E-8CB9-5A89B186C284}" srcId="{381EE630-E13B-4421-BC5C-4064B4E9681D}" destId="{BEAE590A-8789-48A5-A96E-F815265AB0EB}" srcOrd="2" destOrd="0" parTransId="{CAC63F0D-545B-48B7-86B4-7018C5936D13}" sibTransId="{8920DEF1-73AD-4705-ABA6-D55900ED96DA}"/>
    <dgm:cxn modelId="{92D93433-2622-4AAB-80F3-CF164729B6BF}" type="presOf" srcId="{957C7A89-1080-421A-A4A9-068C397A6F73}" destId="{859E37C3-349A-4C09-8F0F-C1FDD143C23E}" srcOrd="1" destOrd="0" presId="urn:microsoft.com/office/officeart/2005/8/layout/gear1"/>
    <dgm:cxn modelId="{6C021D7F-0246-44FE-94C1-8A2B94633D84}" type="presOf" srcId="{BEAE590A-8789-48A5-A96E-F815265AB0EB}" destId="{04B02B6D-59D6-4EC1-806E-8CB4C56F16A2}" srcOrd="2" destOrd="0" presId="urn:microsoft.com/office/officeart/2005/8/layout/gear1"/>
    <dgm:cxn modelId="{A7292222-5DCB-4234-952B-39E5A8A85F37}" type="presOf" srcId="{A444650D-57E8-4D02-9CB0-6EBAE7A8A8A1}" destId="{73C299AE-A2E8-44BC-BDD9-D59AE7AB43AB}" srcOrd="1" destOrd="0" presId="urn:microsoft.com/office/officeart/2005/8/layout/gear1"/>
    <dgm:cxn modelId="{57C0658E-6F7C-4962-A95D-AEA6E76F70E5}" srcId="{381EE630-E13B-4421-BC5C-4064B4E9681D}" destId="{3F73F340-006E-4D52-AA72-9D9674D1DEB5}" srcOrd="3" destOrd="0" parTransId="{FF1403A4-9E26-413C-B577-3A5A76D6F406}" sibTransId="{2A7DB5A3-2773-4498-8A52-752B6D71319E}"/>
    <dgm:cxn modelId="{3ABE91CB-5F70-4845-93E2-F17D074E11EB}" type="presOf" srcId="{A444650D-57E8-4D02-9CB0-6EBAE7A8A8A1}" destId="{903ECE04-FF06-4FB5-9C30-4C2861FE94BF}" srcOrd="2" destOrd="0" presId="urn:microsoft.com/office/officeart/2005/8/layout/gear1"/>
    <dgm:cxn modelId="{D922767E-716A-40C0-BBB6-F384C1D86CED}" srcId="{381EE630-E13B-4421-BC5C-4064B4E9681D}" destId="{A444650D-57E8-4D02-9CB0-6EBAE7A8A8A1}" srcOrd="0" destOrd="0" parTransId="{125EBF5D-70CA-4E97-BB93-569BC1D2321F}" sibTransId="{4936E055-BB12-4B99-9F2D-4DF84E18B782}"/>
    <dgm:cxn modelId="{18439658-C34A-468E-A13F-90290870A63D}" type="presOf" srcId="{BEAE590A-8789-48A5-A96E-F815265AB0EB}" destId="{C91B8984-B271-407E-94F0-AE9E0A08E8BD}" srcOrd="1" destOrd="0" presId="urn:microsoft.com/office/officeart/2005/8/layout/gear1"/>
    <dgm:cxn modelId="{DF9C1D7A-F2C3-4847-B42C-4F10E6FD5E7B}" type="presOf" srcId="{957C7A89-1080-421A-A4A9-068C397A6F73}" destId="{C451C941-0862-444D-9E7C-0025183FA451}" srcOrd="0" destOrd="0" presId="urn:microsoft.com/office/officeart/2005/8/layout/gear1"/>
    <dgm:cxn modelId="{9428C15B-4472-4480-96FD-65801D55A01C}" type="presOf" srcId="{8920DEF1-73AD-4705-ABA6-D55900ED96DA}" destId="{8496202B-E28D-4EC2-B710-86457EE3CA6C}" srcOrd="0" destOrd="0" presId="urn:microsoft.com/office/officeart/2005/8/layout/gear1"/>
    <dgm:cxn modelId="{BE4E6594-301E-4A22-9AC8-2FCB4BD37908}" type="presOf" srcId="{957C7A89-1080-421A-A4A9-068C397A6F73}" destId="{9439139A-52D7-4563-B440-73D3C0F302CA}" srcOrd="2" destOrd="0" presId="urn:microsoft.com/office/officeart/2005/8/layout/gear1"/>
    <dgm:cxn modelId="{F74CC858-01CF-4B5D-B470-713D0022DB32}" type="presOf" srcId="{4936E055-BB12-4B99-9F2D-4DF84E18B782}" destId="{A98B035F-B67D-4924-8F55-12958DB2422A}" srcOrd="0" destOrd="0" presId="urn:microsoft.com/office/officeart/2005/8/layout/gear1"/>
    <dgm:cxn modelId="{FD37AD6C-9D32-446B-9505-BBD472A3DD7A}" type="presOf" srcId="{BEAE590A-8789-48A5-A96E-F815265AB0EB}" destId="{46E70B15-61BE-41C2-BE9C-82F8A960EC60}" srcOrd="0" destOrd="0" presId="urn:microsoft.com/office/officeart/2005/8/layout/gear1"/>
    <dgm:cxn modelId="{E0EF0530-1BAE-4663-85F0-4E7B5A9CC68E}" type="presOf" srcId="{A444650D-57E8-4D02-9CB0-6EBAE7A8A8A1}" destId="{581C5B57-1377-4C70-A18A-1ED0F9BB2756}" srcOrd="0" destOrd="0" presId="urn:microsoft.com/office/officeart/2005/8/layout/gear1"/>
    <dgm:cxn modelId="{B1E9134C-5528-4FAD-B332-839CE4889C21}" type="presOf" srcId="{381EE630-E13B-4421-BC5C-4064B4E9681D}" destId="{2E930AC7-6286-4B8F-B5E6-73B5A7AACF27}" srcOrd="0" destOrd="0" presId="urn:microsoft.com/office/officeart/2005/8/layout/gear1"/>
    <dgm:cxn modelId="{105ADFC4-7ECC-4E05-8454-DEF4AFB61EF6}" srcId="{381EE630-E13B-4421-BC5C-4064B4E9681D}" destId="{957C7A89-1080-421A-A4A9-068C397A6F73}" srcOrd="1" destOrd="0" parTransId="{E8D9F4D2-0C02-4D91-89F5-5AB14AA3755D}" sibTransId="{77CFC63C-6BF8-4478-8437-DB04D161D837}"/>
    <dgm:cxn modelId="{95FF0358-A629-4920-B7C6-56BE52F59668}" type="presOf" srcId="{BEAE590A-8789-48A5-A96E-F815265AB0EB}" destId="{5AFDE061-22E6-4D50-853A-3CC12CE89325}" srcOrd="3" destOrd="0" presId="urn:microsoft.com/office/officeart/2005/8/layout/gear1"/>
    <dgm:cxn modelId="{DF729852-4992-4298-B16C-F50879E6CCF1}" type="presParOf" srcId="{2E930AC7-6286-4B8F-B5E6-73B5A7AACF27}" destId="{581C5B57-1377-4C70-A18A-1ED0F9BB2756}" srcOrd="0" destOrd="0" presId="urn:microsoft.com/office/officeart/2005/8/layout/gear1"/>
    <dgm:cxn modelId="{E7606DCB-F503-4022-AA87-03C18F09BB32}" type="presParOf" srcId="{2E930AC7-6286-4B8F-B5E6-73B5A7AACF27}" destId="{73C299AE-A2E8-44BC-BDD9-D59AE7AB43AB}" srcOrd="1" destOrd="0" presId="urn:microsoft.com/office/officeart/2005/8/layout/gear1"/>
    <dgm:cxn modelId="{882F8602-A9C2-4B14-AB45-46C3FA4F2519}" type="presParOf" srcId="{2E930AC7-6286-4B8F-B5E6-73B5A7AACF27}" destId="{903ECE04-FF06-4FB5-9C30-4C2861FE94BF}" srcOrd="2" destOrd="0" presId="urn:microsoft.com/office/officeart/2005/8/layout/gear1"/>
    <dgm:cxn modelId="{D2F47CD8-7BA6-47AA-9567-CA135E805491}" type="presParOf" srcId="{2E930AC7-6286-4B8F-B5E6-73B5A7AACF27}" destId="{C451C941-0862-444D-9E7C-0025183FA451}" srcOrd="3" destOrd="0" presId="urn:microsoft.com/office/officeart/2005/8/layout/gear1"/>
    <dgm:cxn modelId="{007ED460-3A0B-4FD9-B378-2061456C6F48}" type="presParOf" srcId="{2E930AC7-6286-4B8F-B5E6-73B5A7AACF27}" destId="{859E37C3-349A-4C09-8F0F-C1FDD143C23E}" srcOrd="4" destOrd="0" presId="urn:microsoft.com/office/officeart/2005/8/layout/gear1"/>
    <dgm:cxn modelId="{70C1F0D3-9427-498D-9B62-097E1AFE1CBB}" type="presParOf" srcId="{2E930AC7-6286-4B8F-B5E6-73B5A7AACF27}" destId="{9439139A-52D7-4563-B440-73D3C0F302CA}" srcOrd="5" destOrd="0" presId="urn:microsoft.com/office/officeart/2005/8/layout/gear1"/>
    <dgm:cxn modelId="{4D653DC5-E36B-4671-B5AD-5FD60ADE8F87}" type="presParOf" srcId="{2E930AC7-6286-4B8F-B5E6-73B5A7AACF27}" destId="{46E70B15-61BE-41C2-BE9C-82F8A960EC60}" srcOrd="6" destOrd="0" presId="urn:microsoft.com/office/officeart/2005/8/layout/gear1"/>
    <dgm:cxn modelId="{9397CD39-AD94-4A5F-9C2C-42CE724CF1EC}" type="presParOf" srcId="{2E930AC7-6286-4B8F-B5E6-73B5A7AACF27}" destId="{C91B8984-B271-407E-94F0-AE9E0A08E8BD}" srcOrd="7" destOrd="0" presId="urn:microsoft.com/office/officeart/2005/8/layout/gear1"/>
    <dgm:cxn modelId="{66600B58-F233-440B-8B5E-7C6C43DD3340}" type="presParOf" srcId="{2E930AC7-6286-4B8F-B5E6-73B5A7AACF27}" destId="{04B02B6D-59D6-4EC1-806E-8CB4C56F16A2}" srcOrd="8" destOrd="0" presId="urn:microsoft.com/office/officeart/2005/8/layout/gear1"/>
    <dgm:cxn modelId="{925C56A2-A1DB-4FA9-8A46-BECE7C83472E}" type="presParOf" srcId="{2E930AC7-6286-4B8F-B5E6-73B5A7AACF27}" destId="{5AFDE061-22E6-4D50-853A-3CC12CE89325}" srcOrd="9" destOrd="0" presId="urn:microsoft.com/office/officeart/2005/8/layout/gear1"/>
    <dgm:cxn modelId="{66763A10-0910-4B69-A455-A5AD7D6BED2D}" type="presParOf" srcId="{2E930AC7-6286-4B8F-B5E6-73B5A7AACF27}" destId="{A98B035F-B67D-4924-8F55-12958DB2422A}" srcOrd="10" destOrd="0" presId="urn:microsoft.com/office/officeart/2005/8/layout/gear1"/>
    <dgm:cxn modelId="{A0A4479E-D39B-4B4D-91BB-56A81F422681}" type="presParOf" srcId="{2E930AC7-6286-4B8F-B5E6-73B5A7AACF27}" destId="{B9BC16EA-6978-4469-AC5C-6A90587B1D6F}" srcOrd="11" destOrd="0" presId="urn:microsoft.com/office/officeart/2005/8/layout/gear1"/>
    <dgm:cxn modelId="{5C2B16CB-6A65-47FD-9EF2-3CB0F372A782}" type="presParOf" srcId="{2E930AC7-6286-4B8F-B5E6-73B5A7AACF27}" destId="{8496202B-E28D-4EC2-B710-86457EE3CA6C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17ED7D-F41B-4C55-9A4F-BD8AADA982E9}">
      <dsp:nvSpPr>
        <dsp:cNvPr id="0" name=""/>
        <dsp:cNvSpPr/>
      </dsp:nvSpPr>
      <dsp:spPr>
        <a:xfrm>
          <a:off x="211" y="584915"/>
          <a:ext cx="1746456" cy="1745898"/>
        </a:xfrm>
        <a:prstGeom prst="ellipse">
          <a:avLst/>
        </a:prstGeom>
        <a:solidFill>
          <a:srgbClr val="FF0000"/>
        </a:solidFill>
        <a:ln w="25400" cap="flat" cmpd="sng" algn="ctr">
          <a:noFill/>
          <a:prstDash val="solid"/>
        </a:ln>
        <a:effectLst>
          <a:outerShdw blurRad="50800" dist="38100" dir="8100000" algn="tr" rotWithShape="0">
            <a:prstClr val="black">
              <a:alpha val="40000"/>
            </a:prstClr>
          </a:outerShdw>
          <a:softEdge rad="317500"/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400" b="1" kern="1200" dirty="0"/>
            <a:t>ADVOCACY </a:t>
          </a:r>
        </a:p>
      </dsp:txBody>
      <dsp:txXfrm>
        <a:off x="255974" y="840596"/>
        <a:ext cx="1234930" cy="1234536"/>
      </dsp:txXfrm>
    </dsp:sp>
    <dsp:sp modelId="{5D2D8173-5820-4FB8-BEB0-84DB7517C1E5}">
      <dsp:nvSpPr>
        <dsp:cNvPr id="0" name=""/>
        <dsp:cNvSpPr/>
      </dsp:nvSpPr>
      <dsp:spPr>
        <a:xfrm>
          <a:off x="1782898" y="1328471"/>
          <a:ext cx="258785" cy="258785"/>
        </a:xfrm>
        <a:prstGeom prst="mathPlus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500" kern="1200"/>
        </a:p>
      </dsp:txBody>
      <dsp:txXfrm>
        <a:off x="1817200" y="1427430"/>
        <a:ext cx="190181" cy="60867"/>
      </dsp:txXfrm>
    </dsp:sp>
    <dsp:sp modelId="{3C1D089E-0809-45DA-9189-B3DB0354C7E7}">
      <dsp:nvSpPr>
        <dsp:cNvPr id="0" name=""/>
        <dsp:cNvSpPr/>
      </dsp:nvSpPr>
      <dsp:spPr>
        <a:xfrm>
          <a:off x="2077914" y="920417"/>
          <a:ext cx="1210238" cy="1074893"/>
        </a:xfrm>
        <a:prstGeom prst="ellipse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25400" cap="flat" cmpd="sng" algn="ctr">
          <a:noFill/>
          <a:prstDash val="solid"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400" b="1" kern="1200" dirty="0"/>
            <a:t>LOBBY</a:t>
          </a:r>
          <a:endParaRPr lang="fr-BE" sz="700" b="1" kern="1200" dirty="0"/>
        </a:p>
      </dsp:txBody>
      <dsp:txXfrm>
        <a:off x="2255149" y="1077831"/>
        <a:ext cx="855768" cy="760065"/>
      </dsp:txXfrm>
    </dsp:sp>
    <dsp:sp modelId="{64DF49B0-57C0-455B-B31A-137579693C6E}">
      <dsp:nvSpPr>
        <dsp:cNvPr id="0" name=""/>
        <dsp:cNvSpPr/>
      </dsp:nvSpPr>
      <dsp:spPr>
        <a:xfrm>
          <a:off x="3324383" y="1328471"/>
          <a:ext cx="258785" cy="258785"/>
        </a:xfrm>
        <a:prstGeom prst="mathPlus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500" kern="1200"/>
        </a:p>
      </dsp:txBody>
      <dsp:txXfrm>
        <a:off x="3358685" y="1427430"/>
        <a:ext cx="190181" cy="60867"/>
      </dsp:txXfrm>
    </dsp:sp>
    <dsp:sp modelId="{8863A278-8608-488F-9ED1-22554E6870C7}">
      <dsp:nvSpPr>
        <dsp:cNvPr id="0" name=""/>
        <dsp:cNvSpPr/>
      </dsp:nvSpPr>
      <dsp:spPr>
        <a:xfrm>
          <a:off x="3635873" y="890849"/>
          <a:ext cx="1745773" cy="1134030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400" b="1" kern="1200" dirty="0"/>
            <a:t>NETWORKING &amp; PR</a:t>
          </a:r>
        </a:p>
      </dsp:txBody>
      <dsp:txXfrm>
        <a:off x="3891536" y="1056924"/>
        <a:ext cx="1234447" cy="801880"/>
      </dsp:txXfrm>
    </dsp:sp>
    <dsp:sp modelId="{2E18FEF9-F36B-4BD0-BEDB-793E0DC29C7F}">
      <dsp:nvSpPr>
        <dsp:cNvPr id="0" name=""/>
        <dsp:cNvSpPr/>
      </dsp:nvSpPr>
      <dsp:spPr>
        <a:xfrm>
          <a:off x="5401403" y="1328471"/>
          <a:ext cx="258785" cy="258785"/>
        </a:xfrm>
        <a:prstGeom prst="mathPlus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500" kern="1200"/>
        </a:p>
      </dsp:txBody>
      <dsp:txXfrm>
        <a:off x="5435705" y="1427430"/>
        <a:ext cx="190181" cy="60867"/>
      </dsp:txXfrm>
    </dsp:sp>
    <dsp:sp modelId="{1E8A02B1-B581-4CC8-B446-A58109B69346}">
      <dsp:nvSpPr>
        <dsp:cNvPr id="0" name=""/>
        <dsp:cNvSpPr/>
      </dsp:nvSpPr>
      <dsp:spPr>
        <a:xfrm>
          <a:off x="5720494" y="799584"/>
          <a:ext cx="1412515" cy="1303816"/>
        </a:xfrm>
        <a:prstGeom prst="ellipse">
          <a:avLst/>
        </a:prstGeom>
        <a:gradFill rotWithShape="1">
          <a:gsLst>
            <a:gs pos="0">
              <a:schemeClr val="accent2">
                <a:tint val="60000"/>
                <a:satMod val="160000"/>
              </a:schemeClr>
            </a:gs>
            <a:gs pos="46000">
              <a:schemeClr val="accent2">
                <a:tint val="86000"/>
                <a:satMod val="160000"/>
              </a:schemeClr>
            </a:gs>
            <a:gs pos="100000">
              <a:schemeClr val="accent2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 w="9525" cap="flat" cmpd="sng" algn="ctr">
          <a:noFill/>
          <a:prstDash val="solid"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200" b="1" kern="1200" dirty="0"/>
            <a:t>FACILITATING</a:t>
          </a: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200" b="1" kern="1200" dirty="0"/>
            <a:t>COMMUNICATION</a:t>
          </a:r>
        </a:p>
      </dsp:txBody>
      <dsp:txXfrm>
        <a:off x="5927352" y="990523"/>
        <a:ext cx="998799" cy="921938"/>
      </dsp:txXfrm>
    </dsp:sp>
    <dsp:sp modelId="{B97A52FA-A715-4B0F-9C99-57C6E7599034}">
      <dsp:nvSpPr>
        <dsp:cNvPr id="0" name=""/>
        <dsp:cNvSpPr/>
      </dsp:nvSpPr>
      <dsp:spPr>
        <a:xfrm>
          <a:off x="7145164" y="1328471"/>
          <a:ext cx="258785" cy="258785"/>
        </a:xfrm>
        <a:prstGeom prst="mathPlus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500" kern="1200"/>
        </a:p>
      </dsp:txBody>
      <dsp:txXfrm>
        <a:off x="7179466" y="1427430"/>
        <a:ext cx="190181" cy="60867"/>
      </dsp:txXfrm>
    </dsp:sp>
    <dsp:sp modelId="{1D8353F1-BA18-4FD9-A7C4-43E23E4AFB57}">
      <dsp:nvSpPr>
        <dsp:cNvPr id="0" name=""/>
        <dsp:cNvSpPr/>
      </dsp:nvSpPr>
      <dsp:spPr>
        <a:xfrm>
          <a:off x="7440180" y="944721"/>
          <a:ext cx="1591515" cy="1026286"/>
        </a:xfrm>
        <a:prstGeom prst="ellipse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25400" cap="flat" cmpd="sng" algn="ctr">
          <a:noFill/>
          <a:prstDash val="solid"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100" b="1" kern="1200" dirty="0"/>
            <a:t>INFORMING</a:t>
          </a:r>
        </a:p>
      </dsp:txBody>
      <dsp:txXfrm>
        <a:off x="7673252" y="1095017"/>
        <a:ext cx="1125371" cy="725694"/>
      </dsp:txXfrm>
    </dsp:sp>
    <dsp:sp modelId="{5B1A236F-D5A5-4177-BD0F-B323AA337768}">
      <dsp:nvSpPr>
        <dsp:cNvPr id="0" name=""/>
        <dsp:cNvSpPr/>
      </dsp:nvSpPr>
      <dsp:spPr>
        <a:xfrm>
          <a:off x="9067926" y="1328471"/>
          <a:ext cx="258785" cy="258785"/>
        </a:xfrm>
        <a:prstGeom prst="mathEqual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1000" kern="1200"/>
        </a:p>
      </dsp:txBody>
      <dsp:txXfrm>
        <a:off x="9102228" y="1381781"/>
        <a:ext cx="190181" cy="152165"/>
      </dsp:txXfrm>
    </dsp:sp>
    <dsp:sp modelId="{3D0A03B3-CFF0-49F5-90FF-FDD9978A26F8}">
      <dsp:nvSpPr>
        <dsp:cNvPr id="0" name=""/>
        <dsp:cNvSpPr/>
      </dsp:nvSpPr>
      <dsp:spPr>
        <a:xfrm>
          <a:off x="9363153" y="425759"/>
          <a:ext cx="2005827" cy="1999299"/>
        </a:xfrm>
        <a:prstGeom prst="ellipse">
          <a:avLst/>
        </a:prstGeom>
        <a:gradFill rotWithShape="0">
          <a:gsLst>
            <a:gs pos="0">
              <a:schemeClr val="accent4">
                <a:tint val="60000"/>
                <a:satMod val="160000"/>
                <a:lumMod val="99000"/>
              </a:schemeClr>
            </a:gs>
            <a:gs pos="46000">
              <a:schemeClr val="accent4">
                <a:tint val="86000"/>
                <a:satMod val="160000"/>
              </a:schemeClr>
            </a:gs>
            <a:gs pos="100000">
              <a:schemeClr val="accent4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 w="9525" cap="flat" cmpd="sng" algn="ctr">
          <a:noFill/>
          <a:prstDash val="solid"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400" b="1" kern="1200" dirty="0">
              <a:solidFill>
                <a:srgbClr val="C00000"/>
              </a:solidFill>
            </a:rPr>
            <a:t>PROMOTING MEMBERS' INTERESTS</a:t>
          </a:r>
        </a:p>
      </dsp:txBody>
      <dsp:txXfrm>
        <a:off x="9656900" y="718550"/>
        <a:ext cx="1418333" cy="14137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A51220-C58C-4A40-87A4-86961CB13F9B}">
      <dsp:nvSpPr>
        <dsp:cNvPr id="0" name=""/>
        <dsp:cNvSpPr/>
      </dsp:nvSpPr>
      <dsp:spPr>
        <a:xfrm rot="5400000">
          <a:off x="2738689" y="-565893"/>
          <a:ext cx="1877107" cy="3478170"/>
        </a:xfrm>
        <a:prstGeom prst="round2SameRect">
          <a:avLst/>
        </a:prstGeom>
        <a:solidFill>
          <a:schemeClr val="accent2">
            <a:lumMod val="60000"/>
            <a:lumOff val="40000"/>
          </a:schemeClr>
        </a:solidFill>
        <a:ln w="9525" cap="flat" cmpd="sng" algn="ctr">
          <a:noFill/>
          <a:prstDash val="solid"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b="1" kern="1200" dirty="0">
              <a:solidFill>
                <a:srgbClr val="002060"/>
              </a:solidFill>
            </a:rPr>
            <a:t>Newsletters (</a:t>
          </a:r>
          <a:r>
            <a:rPr lang="fr-FR" sz="1300" b="1" kern="1200" dirty="0" err="1">
              <a:solidFill>
                <a:srgbClr val="002060"/>
              </a:solidFill>
            </a:rPr>
            <a:t>twice</a:t>
          </a:r>
          <a:r>
            <a:rPr lang="fr-FR" sz="1300" b="1" kern="1200" dirty="0">
              <a:solidFill>
                <a:srgbClr val="002060"/>
              </a:solidFill>
            </a:rPr>
            <a:t> per </a:t>
          </a:r>
          <a:r>
            <a:rPr lang="fr-FR" sz="1300" b="1" kern="1200" dirty="0" err="1">
              <a:solidFill>
                <a:srgbClr val="002060"/>
              </a:solidFill>
            </a:rPr>
            <a:t>week</a:t>
          </a:r>
          <a:r>
            <a:rPr lang="fr-FR" sz="1300" b="1" kern="1200" dirty="0">
              <a:solidFill>
                <a:srgbClr val="002060"/>
              </a:solidFill>
            </a:rPr>
            <a:t>)</a:t>
          </a:r>
          <a:endParaRPr lang="fr-BE" sz="1300" b="1" kern="1200" dirty="0">
            <a:solidFill>
              <a:srgbClr val="002060"/>
            </a:solidFill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b="1" kern="1200" dirty="0">
              <a:solidFill>
                <a:srgbClr val="002060"/>
              </a:solidFill>
            </a:rPr>
            <a:t>Key-figures</a:t>
          </a:r>
          <a:endParaRPr lang="fr-BE" sz="1300" b="1" kern="1200" dirty="0">
            <a:solidFill>
              <a:srgbClr val="002060"/>
            </a:solidFill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b="1" kern="1200" dirty="0" err="1">
              <a:solidFill>
                <a:srgbClr val="002060"/>
              </a:solidFill>
            </a:rPr>
            <a:t>Dissemination</a:t>
          </a:r>
          <a:r>
            <a:rPr lang="fr-FR" sz="1300" b="1" kern="1200" dirty="0">
              <a:solidFill>
                <a:srgbClr val="002060"/>
              </a:solidFill>
            </a:rPr>
            <a:t> </a:t>
          </a:r>
          <a:r>
            <a:rPr lang="fr-FR" sz="1300" b="1" kern="1200" dirty="0" err="1">
              <a:solidFill>
                <a:srgbClr val="002060"/>
              </a:solidFill>
            </a:rPr>
            <a:t>african</a:t>
          </a:r>
          <a:r>
            <a:rPr lang="fr-FR" sz="1300" b="1" kern="1200" dirty="0">
              <a:solidFill>
                <a:srgbClr val="002060"/>
              </a:solidFill>
            </a:rPr>
            <a:t> </a:t>
          </a:r>
          <a:r>
            <a:rPr lang="fr-FR" sz="1300" b="1" kern="1200" dirty="0" err="1">
              <a:solidFill>
                <a:srgbClr val="002060"/>
              </a:solidFill>
            </a:rPr>
            <a:t>macroeconomic</a:t>
          </a:r>
          <a:r>
            <a:rPr lang="fr-FR" sz="1300" b="1" kern="1200" dirty="0">
              <a:solidFill>
                <a:srgbClr val="002060"/>
              </a:solidFill>
            </a:rPr>
            <a:t> trends</a:t>
          </a:r>
          <a:endParaRPr lang="fr-BE" sz="1300" b="1" kern="1200" dirty="0">
            <a:solidFill>
              <a:srgbClr val="002060"/>
            </a:solidFill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b="1" kern="1200" dirty="0">
              <a:solidFill>
                <a:srgbClr val="002060"/>
              </a:solidFill>
            </a:rPr>
            <a:t>Identification/</a:t>
          </a:r>
          <a:r>
            <a:rPr lang="fr-FR" sz="1300" b="1" kern="1200" dirty="0" err="1">
              <a:solidFill>
                <a:srgbClr val="002060"/>
              </a:solidFill>
            </a:rPr>
            <a:t>analysis</a:t>
          </a:r>
          <a:r>
            <a:rPr lang="fr-FR" sz="1300" b="1" kern="1200" dirty="0">
              <a:solidFill>
                <a:srgbClr val="002060"/>
              </a:solidFill>
            </a:rPr>
            <a:t> of </a:t>
          </a:r>
          <a:r>
            <a:rPr lang="fr-FR" sz="1300" b="1" kern="1200" dirty="0" err="1">
              <a:solidFill>
                <a:srgbClr val="002060"/>
              </a:solidFill>
            </a:rPr>
            <a:t>dynamic</a:t>
          </a:r>
          <a:r>
            <a:rPr lang="fr-FR" sz="1300" b="1" kern="1200" dirty="0">
              <a:solidFill>
                <a:srgbClr val="002060"/>
              </a:solidFill>
            </a:rPr>
            <a:t> </a:t>
          </a:r>
          <a:r>
            <a:rPr lang="fr-FR" sz="1300" b="1" kern="1200" dirty="0" err="1">
              <a:solidFill>
                <a:srgbClr val="002060"/>
              </a:solidFill>
            </a:rPr>
            <a:t>sectors</a:t>
          </a:r>
          <a:endParaRPr lang="fr-FR" sz="1300" b="1" kern="1200" dirty="0">
            <a:solidFill>
              <a:srgbClr val="002060"/>
            </a:solidFill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b="1" kern="1200" dirty="0">
              <a:solidFill>
                <a:srgbClr val="002060"/>
              </a:solidFill>
            </a:rPr>
            <a:t>Update on </a:t>
          </a:r>
          <a:r>
            <a:rPr lang="fr-FR" sz="1300" b="1" kern="1200" dirty="0" err="1">
              <a:solidFill>
                <a:srgbClr val="002060"/>
              </a:solidFill>
            </a:rPr>
            <a:t>developments</a:t>
          </a:r>
          <a:endParaRPr lang="fr-FR" sz="1300" b="1" kern="1200" dirty="0">
            <a:solidFill>
              <a:srgbClr val="002060"/>
            </a:solidFill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b="1" kern="1200" dirty="0">
              <a:solidFill>
                <a:srgbClr val="002060"/>
              </a:solidFill>
            </a:rPr>
            <a:t>Updates </a:t>
          </a:r>
          <a:r>
            <a:rPr lang="fr-FR" sz="1300" b="1" kern="1200" dirty="0" err="1">
              <a:solidFill>
                <a:srgbClr val="002060"/>
              </a:solidFill>
            </a:rPr>
            <a:t>from</a:t>
          </a:r>
          <a:r>
            <a:rPr lang="fr-FR" sz="1300" b="1" kern="1200" dirty="0">
              <a:solidFill>
                <a:srgbClr val="002060"/>
              </a:solidFill>
            </a:rPr>
            <a:t> </a:t>
          </a:r>
          <a:r>
            <a:rPr lang="fr-FR" sz="1300" b="1" kern="1200" dirty="0" err="1">
              <a:solidFill>
                <a:srgbClr val="002060"/>
              </a:solidFill>
            </a:rPr>
            <a:t>African</a:t>
          </a:r>
          <a:r>
            <a:rPr lang="fr-FR" sz="1300" b="1" kern="1200" dirty="0">
              <a:solidFill>
                <a:srgbClr val="002060"/>
              </a:solidFill>
            </a:rPr>
            <a:t> </a:t>
          </a:r>
          <a:r>
            <a:rPr lang="fr-FR" sz="1300" b="1" kern="1200" dirty="0" err="1">
              <a:solidFill>
                <a:srgbClr val="002060"/>
              </a:solidFill>
            </a:rPr>
            <a:t>Embassies</a:t>
          </a:r>
          <a:r>
            <a:rPr lang="fr-FR" sz="1300" b="1" kern="1200" dirty="0">
              <a:solidFill>
                <a:srgbClr val="002060"/>
              </a:solidFill>
            </a:rPr>
            <a:t> in Brussels</a:t>
          </a:r>
          <a:endParaRPr lang="fr-BE" sz="1300" b="1" kern="1200" dirty="0">
            <a:solidFill>
              <a:srgbClr val="002060"/>
            </a:solidFill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b="1" kern="1200" dirty="0">
              <a:solidFill>
                <a:srgbClr val="002060"/>
              </a:solidFill>
            </a:rPr>
            <a:t>Business </a:t>
          </a:r>
          <a:r>
            <a:rPr lang="fr-FR" sz="1300" b="1" kern="1200" dirty="0" err="1">
              <a:solidFill>
                <a:srgbClr val="002060"/>
              </a:solidFill>
            </a:rPr>
            <a:t>events</a:t>
          </a:r>
          <a:r>
            <a:rPr lang="fr-FR" sz="1300" b="1" kern="1200" dirty="0">
              <a:solidFill>
                <a:srgbClr val="002060"/>
              </a:solidFill>
            </a:rPr>
            <a:t>: organise and </a:t>
          </a:r>
          <a:r>
            <a:rPr lang="fr-FR" sz="1300" b="1" kern="1200" dirty="0" err="1">
              <a:solidFill>
                <a:srgbClr val="002060"/>
              </a:solidFill>
            </a:rPr>
            <a:t>participate</a:t>
          </a:r>
          <a:r>
            <a:rPr lang="fr-FR" sz="1300" b="1" kern="1200" dirty="0">
              <a:solidFill>
                <a:srgbClr val="002060"/>
              </a:solidFill>
            </a:rPr>
            <a:t> to </a:t>
          </a:r>
          <a:r>
            <a:rPr lang="fr-FR" sz="1300" b="1" kern="1200" dirty="0" err="1">
              <a:solidFill>
                <a:srgbClr val="002060"/>
              </a:solidFill>
            </a:rPr>
            <a:t>conferences</a:t>
          </a:r>
          <a:r>
            <a:rPr lang="fr-FR" sz="1300" b="1" kern="1200" dirty="0">
              <a:solidFill>
                <a:srgbClr val="002060"/>
              </a:solidFill>
            </a:rPr>
            <a:t>, </a:t>
          </a:r>
          <a:r>
            <a:rPr lang="fr-FR" sz="1300" b="1" kern="1200" dirty="0" err="1">
              <a:solidFill>
                <a:srgbClr val="002060"/>
              </a:solidFill>
            </a:rPr>
            <a:t>seminars</a:t>
          </a:r>
          <a:r>
            <a:rPr lang="fr-FR" sz="1300" b="1" kern="1200" dirty="0">
              <a:solidFill>
                <a:srgbClr val="002060"/>
              </a:solidFill>
            </a:rPr>
            <a:t> etc…</a:t>
          </a:r>
        </a:p>
      </dsp:txBody>
      <dsp:txXfrm rot="-5400000">
        <a:off x="1938158" y="326271"/>
        <a:ext cx="3386537" cy="1693841"/>
      </dsp:txXfrm>
    </dsp:sp>
    <dsp:sp modelId="{C0A5F8B5-44F6-4F85-91ED-C15DACDB302C}">
      <dsp:nvSpPr>
        <dsp:cNvPr id="0" name=""/>
        <dsp:cNvSpPr/>
      </dsp:nvSpPr>
      <dsp:spPr>
        <a:xfrm>
          <a:off x="0" y="0"/>
          <a:ext cx="1956470" cy="2346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/>
            <a:t>Information sharing</a:t>
          </a:r>
          <a:endParaRPr lang="fr-BE" sz="2000" kern="1200" dirty="0"/>
        </a:p>
      </dsp:txBody>
      <dsp:txXfrm>
        <a:off x="95507" y="95507"/>
        <a:ext cx="1765456" cy="21553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1C5B57-1377-4C70-A18A-1ED0F9BB2756}">
      <dsp:nvSpPr>
        <dsp:cNvPr id="0" name=""/>
        <dsp:cNvSpPr/>
      </dsp:nvSpPr>
      <dsp:spPr>
        <a:xfrm>
          <a:off x="2284609" y="1254051"/>
          <a:ext cx="2372508" cy="2569926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Brussels </a:t>
          </a:r>
          <a:r>
            <a:rPr lang="fr-FR" sz="1400" b="1" kern="1200" dirty="0" err="1"/>
            <a:t>based</a:t>
          </a:r>
          <a:r>
            <a:rPr lang="fr-FR" sz="1400" b="1" kern="1200" dirty="0"/>
            <a:t>: </a:t>
          </a:r>
          <a:r>
            <a:rPr lang="fr-FR" sz="1400" b="1" kern="1200" dirty="0" err="1"/>
            <a:t>Secretary</a:t>
          </a:r>
          <a:r>
            <a:rPr lang="fr-FR" sz="1400" b="1" kern="1200" dirty="0"/>
            <a:t> General and staff</a:t>
          </a:r>
        </a:p>
      </dsp:txBody>
      <dsp:txXfrm>
        <a:off x="2761589" y="1842928"/>
        <a:ext cx="1418548" cy="1346364"/>
      </dsp:txXfrm>
    </dsp:sp>
    <dsp:sp modelId="{C451C941-0862-444D-9E7C-0025183FA451}">
      <dsp:nvSpPr>
        <dsp:cNvPr id="0" name=""/>
        <dsp:cNvSpPr/>
      </dsp:nvSpPr>
      <dsp:spPr>
        <a:xfrm>
          <a:off x="686775" y="1035329"/>
          <a:ext cx="2154829" cy="2178413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 err="1"/>
            <a:t>Executive</a:t>
          </a:r>
          <a:r>
            <a:rPr lang="fr-FR" sz="1400" b="1" kern="1200" dirty="0"/>
            <a:t> </a:t>
          </a:r>
          <a:r>
            <a:rPr lang="fr-FR" sz="1400" b="1" kern="1200" dirty="0" err="1"/>
            <a:t>Committee</a:t>
          </a:r>
          <a:endParaRPr lang="fr-FR" sz="1400" b="1" kern="1200" dirty="0"/>
        </a:p>
      </dsp:txBody>
      <dsp:txXfrm>
        <a:off x="1229260" y="1584572"/>
        <a:ext cx="1069859" cy="1079927"/>
      </dsp:txXfrm>
    </dsp:sp>
    <dsp:sp modelId="{46E70B15-61BE-41C2-BE9C-82F8A960EC60}">
      <dsp:nvSpPr>
        <dsp:cNvPr id="0" name=""/>
        <dsp:cNvSpPr/>
      </dsp:nvSpPr>
      <dsp:spPr>
        <a:xfrm rot="20700000">
          <a:off x="1994531" y="-69686"/>
          <a:ext cx="1847863" cy="1778308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General </a:t>
          </a:r>
          <a:r>
            <a:rPr lang="fr-FR" sz="1400" b="1" kern="1200" dirty="0" err="1"/>
            <a:t>Assembly</a:t>
          </a:r>
          <a:endParaRPr lang="fr-BE" sz="1400" b="1" kern="1200" dirty="0"/>
        </a:p>
      </dsp:txBody>
      <dsp:txXfrm rot="-20700000">
        <a:off x="2403947" y="316223"/>
        <a:ext cx="1029031" cy="1006489"/>
      </dsp:txXfrm>
    </dsp:sp>
    <dsp:sp modelId="{A98B035F-B67D-4924-8F55-12958DB2422A}">
      <dsp:nvSpPr>
        <dsp:cNvPr id="0" name=""/>
        <dsp:cNvSpPr/>
      </dsp:nvSpPr>
      <dsp:spPr>
        <a:xfrm>
          <a:off x="2406982" y="1273718"/>
          <a:ext cx="2496001" cy="2496001"/>
        </a:xfrm>
        <a:prstGeom prst="circularArrow">
          <a:avLst>
            <a:gd name="adj1" fmla="val 4688"/>
            <a:gd name="adj2" fmla="val 299029"/>
            <a:gd name="adj3" fmla="val 2498538"/>
            <a:gd name="adj4" fmla="val 15899787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BC16EA-6978-4469-AC5C-6A90587B1D6F}">
      <dsp:nvSpPr>
        <dsp:cNvPr id="0" name=""/>
        <dsp:cNvSpPr/>
      </dsp:nvSpPr>
      <dsp:spPr>
        <a:xfrm>
          <a:off x="1178213" y="792098"/>
          <a:ext cx="1813501" cy="181350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96202B-E28D-4EC2-B710-86457EE3CA6C}">
      <dsp:nvSpPr>
        <dsp:cNvPr id="0" name=""/>
        <dsp:cNvSpPr/>
      </dsp:nvSpPr>
      <dsp:spPr>
        <a:xfrm>
          <a:off x="1902285" y="-176871"/>
          <a:ext cx="1955319" cy="195531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137F9-8B99-FE4C-BFF6-0D8BB5A81735}" type="datetimeFigureOut">
              <a:rPr lang="fr-FR" smtClean="0"/>
              <a:pPr/>
              <a:t>25/11/2020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BF78E-2AE1-5745-AD29-C9C12339FE29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4197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BF78E-2AE1-5745-AD29-C9C12339FE29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BF78E-2AE1-5745-AD29-C9C12339FE29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BF78E-2AE1-5745-AD29-C9C12339FE29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7034-827D-4A32-90CF-CC8436D868AA}" type="datetime1">
              <a:rPr lang="fr-FR" smtClean="0"/>
              <a:pPr/>
              <a:t>25/11/2020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64946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34E3E-17E6-40ED-85B4-55DBF67BE37A}" type="datetime1">
              <a:rPr lang="fr-FR" smtClean="0"/>
              <a:pPr/>
              <a:t>25/11/2020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0604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DAF5-264A-4E05-9F2E-22B04CD839AE}" type="datetime1">
              <a:rPr lang="fr-FR" smtClean="0"/>
              <a:pPr/>
              <a:t>25/11/2020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5320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C5A6F-83EF-4C65-94EB-2CDE8536DB45}" type="datetime1">
              <a:rPr lang="fr-FR" smtClean="0"/>
              <a:pPr/>
              <a:t>25/11/2020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8747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5D45-3CEE-436C-9B4C-4AE9E00F2D6F}" type="datetime1">
              <a:rPr lang="fr-FR" smtClean="0"/>
              <a:pPr/>
              <a:t>25/11/2020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004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4393-0B4C-4CAB-9785-136D977B9E0A}" type="datetime1">
              <a:rPr lang="fr-FR" smtClean="0"/>
              <a:pPr/>
              <a:t>25/11/2020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6764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48721-4972-480C-BA5B-C0F203B73607}" type="datetime1">
              <a:rPr lang="fr-FR" smtClean="0"/>
              <a:pPr/>
              <a:t>25/11/2020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01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348D-53A6-449D-B454-5A48BC54FD31}" type="datetime1">
              <a:rPr lang="fr-FR" smtClean="0"/>
              <a:pPr/>
              <a:t>25/11/2020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95135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F645-6A05-4312-96F8-D9039CB6AFE3}" type="datetime1">
              <a:rPr lang="fr-FR" smtClean="0"/>
              <a:pPr/>
              <a:t>25/11/2020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3939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DB03-BAA2-4780-A1B0-9D661C2D004F}" type="datetime1">
              <a:rPr lang="fr-FR" smtClean="0"/>
              <a:pPr/>
              <a:t>25/11/2020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4940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2F0C-0D8A-4BEB-8025-4170E7FAAE82}" type="datetime1">
              <a:rPr lang="fr-FR" smtClean="0"/>
              <a:pPr/>
              <a:t>25/11/2020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14320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9CDC2-84EF-488D-97C6-09C7C603A15B}" type="datetime1">
              <a:rPr lang="fr-FR" smtClean="0"/>
              <a:pPr/>
              <a:t>25/11/2020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66744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microsoft.com/office/2007/relationships/diagramDrawing" Target="../diagrams/drawing3.xml"/><Relationship Id="rId3" Type="http://schemas.openxmlformats.org/officeDocument/2006/relationships/diagramData" Target="../diagrams/data2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6838" y="3157475"/>
            <a:ext cx="4007205" cy="35640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24442" y="324466"/>
            <a:ext cx="12191999" cy="1323439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002060"/>
                </a:solidFill>
              </a:rPr>
              <a:t>EBCAM: The Bridge to Brussels for the European Chambers </a:t>
            </a:r>
            <a:r>
              <a:rPr lang="fr-FR" sz="4000" b="1" dirty="0" err="1">
                <a:solidFill>
                  <a:srgbClr val="002060"/>
                </a:solidFill>
              </a:rPr>
              <a:t>Promoting</a:t>
            </a:r>
            <a:r>
              <a:rPr lang="fr-FR" sz="4000" b="1" dirty="0">
                <a:solidFill>
                  <a:srgbClr val="002060"/>
                </a:solidFill>
              </a:rPr>
              <a:t> Business in </a:t>
            </a:r>
            <a:r>
              <a:rPr lang="fr-FR" sz="4000" b="1" dirty="0" err="1">
                <a:solidFill>
                  <a:srgbClr val="002060"/>
                </a:solidFill>
              </a:rPr>
              <a:t>Africa</a:t>
            </a:r>
            <a:endParaRPr lang="fr-FR" sz="4000" b="1" dirty="0">
              <a:solidFill>
                <a:srgbClr val="00206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1344516"/>
            <a:ext cx="1219199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l-GR" b="1" dirty="0"/>
          </a:p>
          <a:p>
            <a:pPr algn="ctr"/>
            <a:r>
              <a:rPr lang="en-US" b="1" dirty="0"/>
              <a:t>Webinar: FOCUS ON BUSINESS IN GHANA </a:t>
            </a:r>
          </a:p>
          <a:p>
            <a:pPr algn="ctr"/>
            <a:r>
              <a:rPr lang="en-US" i="1" dirty="0"/>
              <a:t>Hellenic-African Chamber of Commerce and Development</a:t>
            </a:r>
            <a:r>
              <a:rPr lang="en-US" b="1" dirty="0"/>
              <a:t> </a:t>
            </a:r>
            <a:endParaRPr lang="fr-FR" sz="2000" b="1" i="1" dirty="0">
              <a:solidFill>
                <a:srgbClr val="002060"/>
              </a:solidFill>
            </a:endParaRPr>
          </a:p>
          <a:p>
            <a:pPr algn="ctr"/>
            <a:r>
              <a:rPr lang="fr-FR" sz="2000" b="1" i="1" dirty="0">
                <a:solidFill>
                  <a:srgbClr val="002060"/>
                </a:solidFill>
              </a:rPr>
              <a:t> 25 </a:t>
            </a:r>
            <a:r>
              <a:rPr lang="fr-FR" sz="2000" b="1" i="1" dirty="0" err="1">
                <a:solidFill>
                  <a:srgbClr val="002060"/>
                </a:solidFill>
              </a:rPr>
              <a:t>November</a:t>
            </a:r>
            <a:r>
              <a:rPr lang="fr-FR" sz="2000" b="1" i="1" dirty="0">
                <a:solidFill>
                  <a:srgbClr val="002060"/>
                </a:solidFill>
              </a:rPr>
              <a:t> 2020</a:t>
            </a:r>
          </a:p>
          <a:p>
            <a:pPr algn="ctr"/>
            <a:endParaRPr lang="fr-FR" sz="2000" b="1" i="1" dirty="0">
              <a:solidFill>
                <a:srgbClr val="002060"/>
              </a:solidFill>
            </a:endParaRPr>
          </a:p>
          <a:p>
            <a:pPr algn="ctr"/>
            <a:r>
              <a:rPr lang="fr-FR" sz="2000" b="1" i="1" dirty="0">
                <a:solidFill>
                  <a:srgbClr val="002060"/>
                </a:solidFill>
              </a:rPr>
              <a:t>Dr. </a:t>
            </a:r>
            <a:r>
              <a:rPr lang="fr-FR" sz="2000" b="1" i="1" dirty="0" err="1">
                <a:solidFill>
                  <a:srgbClr val="002060"/>
                </a:solidFill>
              </a:rPr>
              <a:t>Alexandros</a:t>
            </a:r>
            <a:r>
              <a:rPr lang="fr-FR" sz="2000" b="1" i="1" dirty="0">
                <a:solidFill>
                  <a:srgbClr val="002060"/>
                </a:solidFill>
              </a:rPr>
              <a:t> Spachis – </a:t>
            </a:r>
            <a:r>
              <a:rPr lang="fr-FR" sz="2000" b="1" i="1" dirty="0" err="1">
                <a:solidFill>
                  <a:srgbClr val="002060"/>
                </a:solidFill>
              </a:rPr>
              <a:t>Ambassador</a:t>
            </a:r>
            <a:r>
              <a:rPr lang="fr-FR" sz="2000" b="1" i="1" dirty="0">
                <a:solidFill>
                  <a:srgbClr val="002060"/>
                </a:solidFill>
              </a:rPr>
              <a:t> (</a:t>
            </a:r>
            <a:r>
              <a:rPr lang="fr-FR" sz="2000" b="1" i="1" dirty="0" err="1">
                <a:solidFill>
                  <a:srgbClr val="002060"/>
                </a:solidFill>
              </a:rPr>
              <a:t>Rtd</a:t>
            </a:r>
            <a:r>
              <a:rPr lang="fr-FR" sz="2000" b="1" i="1" dirty="0">
                <a:solidFill>
                  <a:srgbClr val="002060"/>
                </a:solidFill>
              </a:rPr>
              <a:t>) – </a:t>
            </a:r>
            <a:r>
              <a:rPr lang="fr-FR" sz="2000" b="1" i="1" dirty="0" err="1">
                <a:solidFill>
                  <a:srgbClr val="002060"/>
                </a:solidFill>
              </a:rPr>
              <a:t>Secretary</a:t>
            </a:r>
            <a:r>
              <a:rPr lang="fr-FR" sz="2000" b="1" i="1" dirty="0">
                <a:solidFill>
                  <a:srgbClr val="002060"/>
                </a:solidFill>
              </a:rPr>
              <a:t> General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65588225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33565" y="5477940"/>
            <a:ext cx="934915" cy="9000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213363" y="1843084"/>
            <a:ext cx="9575321" cy="416973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Attracting more investors and boosting the business climate</a:t>
            </a:r>
          </a:p>
          <a:p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Debt relief for the developing and debt suspension for the poorest countries</a:t>
            </a:r>
          </a:p>
          <a:p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Make financing instruments for companies more visible and accessible</a:t>
            </a:r>
            <a:r>
              <a:rPr lang="x-none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endParaRPr lang="x-none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Opportunities and challenges of the AfCFTA for the private sector</a:t>
            </a:r>
          </a:p>
          <a:p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Putting technical and vocational training at the heart of the European financial effort</a:t>
            </a:r>
          </a:p>
          <a:p>
            <a:r>
              <a:rPr lang="x-none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Creation of a real European economic development bank </a:t>
            </a:r>
          </a:p>
          <a:p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A strong public-private dialogue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q"/>
            </a:pPr>
            <a:endParaRPr lang="en-GB" dirty="0"/>
          </a:p>
        </p:txBody>
      </p:sp>
      <p:sp>
        <p:nvSpPr>
          <p:cNvPr id="7" name="ZoneTexte 6"/>
          <p:cNvSpPr txBox="1"/>
          <p:nvPr/>
        </p:nvSpPr>
        <p:spPr>
          <a:xfrm>
            <a:off x="1152403" y="861162"/>
            <a:ext cx="9575321" cy="70788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BE" sz="4000" b="1" dirty="0">
                <a:solidFill>
                  <a:srgbClr val="002060"/>
                </a:solidFill>
              </a:rPr>
              <a:t>EBCAM </a:t>
            </a:r>
            <a:r>
              <a:rPr lang="fr-BE" sz="4000" b="1" dirty="0" err="1">
                <a:solidFill>
                  <a:srgbClr val="002060"/>
                </a:solidFill>
              </a:rPr>
              <a:t>Declaration</a:t>
            </a:r>
            <a:endParaRPr lang="fr-BE" sz="4000" b="1" dirty="0">
              <a:solidFill>
                <a:srgbClr val="002060"/>
              </a:solidFill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83725795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b="1" dirty="0">
              <a:solidFill>
                <a:srgbClr val="00206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21530" y="5456350"/>
            <a:ext cx="948940" cy="900000"/>
          </a:xfrm>
          <a:prstGeom prst="rect">
            <a:avLst/>
          </a:prstGeom>
        </p:spPr>
      </p:pic>
      <p:sp>
        <p:nvSpPr>
          <p:cNvPr id="6" name="Ellipse 5"/>
          <p:cNvSpPr/>
          <p:nvPr/>
        </p:nvSpPr>
        <p:spPr>
          <a:xfrm>
            <a:off x="4611810" y="2057400"/>
            <a:ext cx="2732690" cy="2575035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11 </a:t>
            </a:r>
            <a:r>
              <a:rPr lang="en-GB" sz="2400" dirty="0"/>
              <a:t>MEMBERS </a:t>
            </a:r>
            <a:r>
              <a:rPr lang="fr-FR" dirty="0" err="1"/>
              <a:t>European</a:t>
            </a:r>
            <a:r>
              <a:rPr lang="fr-FR" dirty="0"/>
              <a:t> </a:t>
            </a:r>
            <a:r>
              <a:rPr lang="fr-FR" dirty="0" err="1"/>
              <a:t>Africa</a:t>
            </a:r>
            <a:r>
              <a:rPr lang="fr-FR" dirty="0"/>
              <a:t>-</a:t>
            </a:r>
            <a:r>
              <a:rPr lang="fr-FR" dirty="0" err="1"/>
              <a:t>targeted</a:t>
            </a:r>
            <a:r>
              <a:rPr lang="fr-FR" dirty="0"/>
              <a:t> Business </a:t>
            </a:r>
            <a:r>
              <a:rPr lang="fr-FR" dirty="0" err="1"/>
              <a:t>Councils</a:t>
            </a:r>
            <a:r>
              <a:rPr lang="fr-FR" dirty="0"/>
              <a:t> and Associations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984849" y="1742536"/>
            <a:ext cx="3242094" cy="4502929"/>
          </a:xfrm>
          <a:prstGeom prst="rect">
            <a:avLst/>
          </a:prstGeo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30000"/>
              </a:lnSpc>
              <a:buFont typeface="Arial" pitchFamily="34" charset="0"/>
              <a:buChar char="•"/>
            </a:pPr>
            <a:r>
              <a:rPr lang="fr-FR" b="1" dirty="0"/>
              <a:t>EBCAM</a:t>
            </a:r>
            <a:r>
              <a:rPr lang="fr-FR" dirty="0"/>
              <a:t>: AISBL (non profit organisation)</a:t>
            </a:r>
          </a:p>
          <a:p>
            <a:pPr>
              <a:lnSpc>
                <a:spcPct val="130000"/>
              </a:lnSpc>
              <a:buFont typeface="Arial" pitchFamily="34" charset="0"/>
              <a:buChar char="•"/>
            </a:pPr>
            <a:r>
              <a:rPr lang="fr-FR" b="1" dirty="0" err="1"/>
              <a:t>Headquartered</a:t>
            </a:r>
            <a:r>
              <a:rPr lang="fr-FR" b="1" dirty="0"/>
              <a:t> in Brussels </a:t>
            </a:r>
          </a:p>
          <a:p>
            <a:pPr>
              <a:lnSpc>
                <a:spcPct val="130000"/>
              </a:lnSpc>
              <a:buFont typeface="Arial" pitchFamily="34" charset="0"/>
              <a:buChar char="•"/>
            </a:pPr>
            <a:r>
              <a:rPr lang="fr-FR" dirty="0" err="1"/>
              <a:t>Promotes</a:t>
            </a:r>
            <a:r>
              <a:rPr lang="fr-FR" dirty="0"/>
              <a:t> </a:t>
            </a:r>
            <a:r>
              <a:rPr lang="fr-FR" dirty="0" err="1"/>
              <a:t>development</a:t>
            </a:r>
            <a:r>
              <a:rPr lang="fr-FR" dirty="0"/>
              <a:t> </a:t>
            </a:r>
            <a:r>
              <a:rPr lang="fr-FR" dirty="0" err="1"/>
              <a:t>through</a:t>
            </a:r>
            <a:r>
              <a:rPr lang="fr-FR" dirty="0"/>
              <a:t> </a:t>
            </a:r>
            <a:r>
              <a:rPr lang="fr-FR" dirty="0" err="1"/>
              <a:t>private</a:t>
            </a:r>
            <a:r>
              <a:rPr lang="fr-FR" dirty="0"/>
              <a:t> </a:t>
            </a:r>
            <a:r>
              <a:rPr lang="fr-FR" dirty="0" err="1"/>
              <a:t>sector</a:t>
            </a:r>
            <a:endParaRPr lang="fr-FR" dirty="0"/>
          </a:p>
          <a:p>
            <a:pPr>
              <a:lnSpc>
                <a:spcPct val="130000"/>
              </a:lnSpc>
              <a:buFont typeface="Arial" pitchFamily="34" charset="0"/>
              <a:buChar char="•"/>
            </a:pPr>
            <a:r>
              <a:rPr lang="fr-FR" b="1" dirty="0"/>
              <a:t>NOT </a:t>
            </a:r>
            <a:r>
              <a:rPr lang="fr-FR" dirty="0"/>
              <a:t>a </a:t>
            </a:r>
            <a:r>
              <a:rPr lang="fr-FR" dirty="0" err="1"/>
              <a:t>development</a:t>
            </a:r>
            <a:r>
              <a:rPr lang="fr-FR" dirty="0"/>
              <a:t> assistance NGO, not a </a:t>
            </a:r>
            <a:r>
              <a:rPr lang="fr-FR" dirty="0" err="1"/>
              <a:t>charity</a:t>
            </a:r>
            <a:endParaRPr lang="fr-FR" dirty="0"/>
          </a:p>
          <a:p>
            <a:pPr>
              <a:lnSpc>
                <a:spcPct val="130000"/>
              </a:lnSpc>
              <a:buFont typeface="Arial" pitchFamily="34" charset="0"/>
              <a:buChar char="•"/>
            </a:pPr>
            <a:r>
              <a:rPr lang="fr-FR" dirty="0" err="1"/>
              <a:t>Promotes</a:t>
            </a:r>
            <a:r>
              <a:rPr lang="fr-FR" dirty="0"/>
              <a:t> European business </a:t>
            </a:r>
            <a:r>
              <a:rPr lang="fr-FR" dirty="0" err="1"/>
              <a:t>activies</a:t>
            </a:r>
            <a:r>
              <a:rPr lang="fr-FR" dirty="0"/>
              <a:t> &amp; </a:t>
            </a:r>
            <a:r>
              <a:rPr lang="fr-FR" dirty="0" err="1"/>
              <a:t>interest</a:t>
            </a:r>
            <a:r>
              <a:rPr lang="fr-FR" dirty="0"/>
              <a:t> in </a:t>
            </a:r>
            <a:r>
              <a:rPr lang="fr-FR" dirty="0" err="1"/>
              <a:t>Africa</a:t>
            </a:r>
            <a:endParaRPr lang="fr-FR" dirty="0"/>
          </a:p>
          <a:p>
            <a:pPr>
              <a:lnSpc>
                <a:spcPct val="130000"/>
              </a:lnSpc>
              <a:buFont typeface="Arial" pitchFamily="34" charset="0"/>
              <a:buChar char="•"/>
            </a:pPr>
            <a:r>
              <a:rPr lang="fr-FR" dirty="0" err="1"/>
              <a:t>Ensures</a:t>
            </a:r>
            <a:r>
              <a:rPr lang="fr-FR" dirty="0"/>
              <a:t> </a:t>
            </a:r>
            <a:r>
              <a:rPr lang="fr-FR" dirty="0" err="1"/>
              <a:t>policymakers</a:t>
            </a:r>
            <a:r>
              <a:rPr lang="fr-FR" dirty="0"/>
              <a:t> </a:t>
            </a:r>
            <a:r>
              <a:rPr lang="fr-FR" dirty="0" err="1"/>
              <a:t>hear</a:t>
            </a:r>
            <a:r>
              <a:rPr lang="fr-FR" dirty="0"/>
              <a:t> the </a:t>
            </a:r>
            <a:r>
              <a:rPr lang="fr-FR" dirty="0" err="1"/>
              <a:t>voice</a:t>
            </a:r>
            <a:r>
              <a:rPr lang="fr-FR" dirty="0"/>
              <a:t> of </a:t>
            </a:r>
            <a:r>
              <a:rPr lang="fr-FR" dirty="0" err="1"/>
              <a:t>our</a:t>
            </a:r>
            <a:r>
              <a:rPr lang="fr-FR" dirty="0"/>
              <a:t> </a:t>
            </a:r>
            <a:r>
              <a:rPr lang="fr-FR" dirty="0" err="1"/>
              <a:t>members</a:t>
            </a:r>
            <a:endParaRPr lang="fr-FR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984849" y="595223"/>
            <a:ext cx="10515600" cy="1325563"/>
          </a:xfr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</a:bodyPr>
          <a:lstStyle/>
          <a:p>
            <a:pPr algn="ctr"/>
            <a:r>
              <a:rPr lang="fr-FR" sz="5300" b="1" dirty="0">
                <a:solidFill>
                  <a:srgbClr val="002060"/>
                </a:solidFill>
              </a:rPr>
              <a:t/>
            </a:r>
            <a:br>
              <a:rPr lang="fr-FR" sz="5300" b="1" dirty="0">
                <a:solidFill>
                  <a:srgbClr val="002060"/>
                </a:solidFill>
              </a:rPr>
            </a:br>
            <a:r>
              <a:rPr lang="fr-FR" sz="5300" b="1" dirty="0" err="1">
                <a:solidFill>
                  <a:srgbClr val="002060"/>
                </a:solidFill>
                <a:latin typeface="+mn-lt"/>
              </a:rPr>
              <a:t>Who</a:t>
            </a:r>
            <a:r>
              <a:rPr lang="fr-FR" sz="53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sz="5300" b="1" dirty="0" err="1">
                <a:solidFill>
                  <a:srgbClr val="002060"/>
                </a:solidFill>
                <a:latin typeface="+mn-lt"/>
              </a:rPr>
              <a:t>we</a:t>
            </a:r>
            <a:r>
              <a:rPr lang="fr-FR" sz="5300" b="1" dirty="0">
                <a:solidFill>
                  <a:srgbClr val="002060"/>
                </a:solidFill>
                <a:latin typeface="+mn-lt"/>
              </a:rPr>
              <a:t> are </a:t>
            </a:r>
            <a:r>
              <a:rPr lang="fr-FR" dirty="0">
                <a:solidFill>
                  <a:srgbClr val="002060"/>
                </a:solidFill>
              </a:rPr>
              <a:t/>
            </a:r>
            <a:br>
              <a:rPr lang="fr-FR" dirty="0">
                <a:solidFill>
                  <a:srgbClr val="002060"/>
                </a:solidFill>
              </a:rPr>
            </a:br>
            <a:endParaRPr lang="fr-BE" dirty="0"/>
          </a:p>
        </p:txBody>
      </p:sp>
      <p:sp>
        <p:nvSpPr>
          <p:cNvPr id="2" name="Ellipse 1"/>
          <p:cNvSpPr/>
          <p:nvPr/>
        </p:nvSpPr>
        <p:spPr>
          <a:xfrm>
            <a:off x="776377" y="841076"/>
            <a:ext cx="1216325" cy="1216324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Created in 1973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798279" y="2208362"/>
            <a:ext cx="3588589" cy="3873261"/>
          </a:xfrm>
          <a:prstGeom prst="rect">
            <a:avLst/>
          </a:prstGeo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fr-FR" b="1" dirty="0"/>
              <a:t>Focus</a:t>
            </a:r>
            <a:r>
              <a:rPr lang="fr-FR" dirty="0"/>
              <a:t> : </a:t>
            </a:r>
            <a:r>
              <a:rPr lang="fr-FR" dirty="0" err="1"/>
              <a:t>development</a:t>
            </a:r>
            <a:r>
              <a:rPr lang="fr-FR" dirty="0"/>
              <a:t>, business, </a:t>
            </a:r>
            <a:r>
              <a:rPr lang="fr-FR" dirty="0" err="1"/>
              <a:t>trade</a:t>
            </a:r>
            <a:r>
              <a:rPr lang="fr-FR" dirty="0"/>
              <a:t>, </a:t>
            </a:r>
            <a:r>
              <a:rPr lang="fr-FR" dirty="0" err="1"/>
              <a:t>investment</a:t>
            </a:r>
            <a:r>
              <a:rPr lang="fr-FR" dirty="0"/>
              <a:t>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fr-FR" b="1" dirty="0"/>
              <a:t>4000 </a:t>
            </a:r>
            <a:r>
              <a:rPr lang="fr-FR" dirty="0" err="1"/>
              <a:t>Europeans</a:t>
            </a:r>
            <a:r>
              <a:rPr lang="fr-FR" dirty="0"/>
              <a:t> </a:t>
            </a:r>
            <a:r>
              <a:rPr lang="fr-FR" dirty="0" err="1"/>
              <a:t>companies</a:t>
            </a:r>
            <a:r>
              <a:rPr lang="fr-FR" dirty="0"/>
              <a:t>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fr-FR" dirty="0" err="1"/>
              <a:t>Additionnal</a:t>
            </a:r>
            <a:r>
              <a:rPr lang="fr-FR" dirty="0"/>
              <a:t> and </a:t>
            </a:r>
            <a:r>
              <a:rPr lang="fr-FR" dirty="0" err="1"/>
              <a:t>renewed</a:t>
            </a:r>
            <a:r>
              <a:rPr lang="fr-FR" dirty="0"/>
              <a:t> </a:t>
            </a:r>
            <a:r>
              <a:rPr lang="fr-FR" dirty="0" err="1"/>
              <a:t>approaches</a:t>
            </a:r>
            <a:r>
              <a:rPr lang="fr-FR" dirty="0"/>
              <a:t> to </a:t>
            </a:r>
            <a:r>
              <a:rPr lang="fr-FR" dirty="0" err="1"/>
              <a:t>address</a:t>
            </a:r>
            <a:r>
              <a:rPr lang="fr-FR" dirty="0"/>
              <a:t> the </a:t>
            </a:r>
            <a:r>
              <a:rPr lang="fr-FR" dirty="0" err="1"/>
              <a:t>development</a:t>
            </a:r>
            <a:r>
              <a:rPr lang="fr-FR" dirty="0"/>
              <a:t> of </a:t>
            </a:r>
            <a:r>
              <a:rPr lang="fr-FR" dirty="0" err="1"/>
              <a:t>Africa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10317192" y="1742536"/>
            <a:ext cx="1183257" cy="1177505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Doing Business in Africa</a:t>
            </a: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2781226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5545" y="500522"/>
            <a:ext cx="11368981" cy="585267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ZoneTexte 6"/>
          <p:cNvSpPr txBox="1"/>
          <p:nvPr/>
        </p:nvSpPr>
        <p:spPr>
          <a:xfrm>
            <a:off x="905774" y="876875"/>
            <a:ext cx="10239554" cy="830997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fr-BE" sz="4800" b="1" dirty="0" err="1">
                <a:solidFill>
                  <a:srgbClr val="002060"/>
                </a:solidFill>
              </a:rPr>
              <a:t>What</a:t>
            </a:r>
            <a:r>
              <a:rPr lang="fr-BE" sz="4800" b="1" dirty="0">
                <a:solidFill>
                  <a:srgbClr val="002060"/>
                </a:solidFill>
              </a:rPr>
              <a:t> </a:t>
            </a:r>
            <a:r>
              <a:rPr lang="fr-BE" sz="4800" b="1" dirty="0" err="1">
                <a:solidFill>
                  <a:srgbClr val="002060"/>
                </a:solidFill>
              </a:rPr>
              <a:t>we</a:t>
            </a:r>
            <a:r>
              <a:rPr lang="fr-BE" sz="4800" b="1" dirty="0">
                <a:solidFill>
                  <a:srgbClr val="002060"/>
                </a:solidFill>
              </a:rPr>
              <a:t> do</a:t>
            </a:r>
          </a:p>
        </p:txBody>
      </p:sp>
      <p:graphicFrame>
        <p:nvGraphicFramePr>
          <p:cNvPr id="12" name="Diagramme 11"/>
          <p:cNvGraphicFramePr/>
          <p:nvPr>
            <p:extLst>
              <p:ext uri="{D42A27DB-BD31-4B8C-83A1-F6EECF244321}">
                <p14:modId xmlns:p14="http://schemas.microsoft.com/office/powerpoint/2010/main" xmlns="" val="1687900512"/>
              </p:ext>
            </p:extLst>
          </p:nvPr>
        </p:nvGraphicFramePr>
        <p:xfrm>
          <a:off x="435545" y="1975449"/>
          <a:ext cx="11368981" cy="2915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Imag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0529" y="5453200"/>
            <a:ext cx="890941" cy="900000"/>
          </a:xfrm>
          <a:prstGeom prst="rect">
            <a:avLst/>
          </a:prstGeom>
          <a:effectLst/>
        </p:spPr>
      </p:pic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13081797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5545" y="500522"/>
            <a:ext cx="11368981" cy="585267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7" name="Diagramme 16"/>
          <p:cNvGraphicFramePr/>
          <p:nvPr>
            <p:extLst>
              <p:ext uri="{D42A27DB-BD31-4B8C-83A1-F6EECF244321}">
                <p14:modId xmlns:p14="http://schemas.microsoft.com/office/powerpoint/2010/main" xmlns="" val="1140750066"/>
              </p:ext>
            </p:extLst>
          </p:nvPr>
        </p:nvGraphicFramePr>
        <p:xfrm>
          <a:off x="5693435" y="2406770"/>
          <a:ext cx="5434641" cy="234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888522" y="885502"/>
            <a:ext cx="10239554" cy="830997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fr-BE" sz="4800" b="1" dirty="0">
                <a:solidFill>
                  <a:srgbClr val="002060"/>
                </a:solidFill>
              </a:rPr>
              <a:t>How </a:t>
            </a:r>
            <a:r>
              <a:rPr lang="fr-BE" sz="4800" b="1" dirty="0" err="1">
                <a:solidFill>
                  <a:srgbClr val="002060"/>
                </a:solidFill>
              </a:rPr>
              <a:t>we</a:t>
            </a:r>
            <a:r>
              <a:rPr lang="fr-BE" sz="4800" b="1" dirty="0">
                <a:solidFill>
                  <a:srgbClr val="002060"/>
                </a:solidFill>
              </a:rPr>
              <a:t> do </a:t>
            </a:r>
            <a:r>
              <a:rPr lang="fr-BE" sz="4800" b="1" dirty="0" err="1">
                <a:solidFill>
                  <a:srgbClr val="002060"/>
                </a:solidFill>
              </a:rPr>
              <a:t>it</a:t>
            </a:r>
            <a:endParaRPr lang="fr-BE" sz="4800" b="1" dirty="0">
              <a:solidFill>
                <a:srgbClr val="002060"/>
              </a:solidFill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74564" y="5443425"/>
            <a:ext cx="890941" cy="900000"/>
          </a:xfrm>
          <a:prstGeom prst="rect">
            <a:avLst/>
          </a:prstGeom>
          <a:effectLst/>
        </p:spPr>
      </p:pic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xmlns="" val="1288667584"/>
              </p:ext>
            </p:extLst>
          </p:nvPr>
        </p:nvGraphicFramePr>
        <p:xfrm>
          <a:off x="676251" y="1716499"/>
          <a:ext cx="5693634" cy="3545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0" name="Flèche droite 9"/>
          <p:cNvSpPr/>
          <p:nvPr/>
        </p:nvSpPr>
        <p:spPr>
          <a:xfrm>
            <a:off x="676251" y="1587260"/>
            <a:ext cx="1764191" cy="1164566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400" b="1" dirty="0">
              <a:solidFill>
                <a:srgbClr val="002060"/>
              </a:solidFill>
            </a:endParaRPr>
          </a:p>
          <a:p>
            <a:pPr algn="ctr"/>
            <a:r>
              <a:rPr lang="fr-BE" sz="1400" b="1" dirty="0">
                <a:solidFill>
                  <a:schemeClr val="bg1"/>
                </a:solidFill>
              </a:rPr>
              <a:t>How </a:t>
            </a:r>
            <a:r>
              <a:rPr lang="fr-BE" sz="1400" b="1" dirty="0" err="1">
                <a:solidFill>
                  <a:schemeClr val="bg1"/>
                </a:solidFill>
              </a:rPr>
              <a:t>we</a:t>
            </a:r>
            <a:r>
              <a:rPr lang="fr-BE" sz="1400" b="1" dirty="0">
                <a:solidFill>
                  <a:schemeClr val="bg1"/>
                </a:solidFill>
              </a:rPr>
              <a:t> manage </a:t>
            </a:r>
            <a:r>
              <a:rPr lang="fr-BE" sz="1400" b="1" dirty="0" err="1">
                <a:solidFill>
                  <a:schemeClr val="bg1"/>
                </a:solidFill>
              </a:rPr>
              <a:t>our</a:t>
            </a:r>
            <a:r>
              <a:rPr lang="fr-BE" sz="1400" b="1" dirty="0">
                <a:solidFill>
                  <a:schemeClr val="bg1"/>
                </a:solidFill>
              </a:rPr>
              <a:t> business</a:t>
            </a:r>
          </a:p>
          <a:p>
            <a:pPr algn="ctr"/>
            <a:endParaRPr lang="fr-BE" sz="1400" b="1" dirty="0"/>
          </a:p>
        </p:txBody>
      </p:sp>
      <p:sp>
        <p:nvSpPr>
          <p:cNvPr id="12" name="Flèche gauche 11"/>
          <p:cNvSpPr/>
          <p:nvPr/>
        </p:nvSpPr>
        <p:spPr>
          <a:xfrm>
            <a:off x="9747850" y="2130725"/>
            <a:ext cx="1716656" cy="1023006"/>
          </a:xfrm>
          <a:prstGeom prst="leftArrow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b="1" dirty="0"/>
              <a:t>How </a:t>
            </a:r>
            <a:r>
              <a:rPr lang="fr-BE" sz="1400" b="1" dirty="0" err="1"/>
              <a:t>we</a:t>
            </a:r>
            <a:r>
              <a:rPr lang="fr-BE" sz="1400" b="1" dirty="0"/>
              <a:t> </a:t>
            </a:r>
            <a:r>
              <a:rPr lang="fr-BE" sz="1400" b="1" dirty="0" err="1"/>
              <a:t>work</a:t>
            </a:r>
            <a:endParaRPr lang="fr-BE" sz="1400" b="1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13081797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5545" y="500522"/>
            <a:ext cx="11368981" cy="585267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ZoneTexte 13"/>
          <p:cNvSpPr txBox="1"/>
          <p:nvPr/>
        </p:nvSpPr>
        <p:spPr>
          <a:xfrm>
            <a:off x="897148" y="773723"/>
            <a:ext cx="10360324" cy="769441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fr-BE" sz="4400" b="1" dirty="0" err="1">
                <a:solidFill>
                  <a:srgbClr val="002060"/>
                </a:solidFill>
              </a:rPr>
              <a:t>Partners</a:t>
            </a:r>
            <a:endParaRPr lang="fr-BE" sz="4400" b="1" dirty="0">
              <a:solidFill>
                <a:srgbClr val="002060"/>
              </a:solidFill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0529" y="5453200"/>
            <a:ext cx="890941" cy="9000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897148" y="1837426"/>
            <a:ext cx="4787660" cy="505061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r>
              <a:rPr lang="fr-FR" b="1" dirty="0">
                <a:solidFill>
                  <a:srgbClr val="002060"/>
                </a:solidFill>
              </a:rPr>
              <a:t> CCA </a:t>
            </a:r>
            <a:r>
              <a:rPr lang="mr-IN" b="1" dirty="0">
                <a:solidFill>
                  <a:srgbClr val="002060"/>
                </a:solidFill>
              </a:rPr>
              <a:t>–</a:t>
            </a:r>
            <a:r>
              <a:rPr lang="fr-FR" b="1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Corporate</a:t>
            </a:r>
            <a:r>
              <a:rPr lang="fr-FR" dirty="0">
                <a:solidFill>
                  <a:srgbClr val="002060"/>
                </a:solidFill>
              </a:rPr>
              <a:t> Council on </a:t>
            </a:r>
            <a:r>
              <a:rPr lang="fr-FR" dirty="0" err="1">
                <a:solidFill>
                  <a:srgbClr val="002060"/>
                </a:solidFill>
              </a:rPr>
              <a:t>Africa</a:t>
            </a:r>
            <a:r>
              <a:rPr lang="fr-FR" dirty="0">
                <a:solidFill>
                  <a:srgbClr val="002060"/>
                </a:solidFill>
              </a:rPr>
              <a:t> (USA)</a:t>
            </a: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endParaRPr lang="fr-FR" b="1" dirty="0">
              <a:solidFill>
                <a:srgbClr val="002060"/>
              </a:solidFill>
            </a:endParaRP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r>
              <a:rPr lang="fr-FR" b="1" dirty="0">
                <a:solidFill>
                  <a:srgbClr val="002060"/>
                </a:solidFill>
              </a:rPr>
              <a:t> EEA - </a:t>
            </a:r>
            <a:r>
              <a:rPr lang="fr-FR" dirty="0" err="1">
                <a:solidFill>
                  <a:srgbClr val="002060"/>
                </a:solidFill>
              </a:rPr>
              <a:t>Eastern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Africa</a:t>
            </a:r>
            <a:r>
              <a:rPr lang="fr-FR" dirty="0">
                <a:solidFill>
                  <a:srgbClr val="002060"/>
                </a:solidFill>
              </a:rPr>
              <a:t> Association</a:t>
            </a: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endParaRPr lang="fr-FR" b="1" dirty="0">
              <a:solidFill>
                <a:srgbClr val="002060"/>
              </a:solidFill>
            </a:endParaRP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EU </a:t>
            </a:r>
            <a:r>
              <a:rPr lang="fr-FR" dirty="0" err="1">
                <a:solidFill>
                  <a:srgbClr val="002060"/>
                </a:solidFill>
              </a:rPr>
              <a:t>Delegations</a:t>
            </a:r>
            <a:r>
              <a:rPr lang="fr-FR" dirty="0">
                <a:solidFill>
                  <a:srgbClr val="002060"/>
                </a:solidFill>
              </a:rPr>
              <a:t> in </a:t>
            </a:r>
            <a:r>
              <a:rPr lang="fr-FR" dirty="0" err="1">
                <a:solidFill>
                  <a:srgbClr val="002060"/>
                </a:solidFill>
              </a:rPr>
              <a:t>Africa</a:t>
            </a:r>
            <a:r>
              <a:rPr lang="fr-FR" dirty="0">
                <a:solidFill>
                  <a:srgbClr val="002060"/>
                </a:solidFill>
              </a:rPr>
              <a:t> </a:t>
            </a: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endParaRPr lang="fr-FR" b="1" dirty="0">
              <a:solidFill>
                <a:srgbClr val="002060"/>
              </a:solidFill>
            </a:endParaRP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Embassies</a:t>
            </a:r>
            <a:r>
              <a:rPr lang="fr-FR" dirty="0">
                <a:solidFill>
                  <a:srgbClr val="002060"/>
                </a:solidFill>
              </a:rPr>
              <a:t> of </a:t>
            </a:r>
            <a:r>
              <a:rPr lang="fr-FR" dirty="0" err="1">
                <a:solidFill>
                  <a:srgbClr val="002060"/>
                </a:solidFill>
              </a:rPr>
              <a:t>African</a:t>
            </a:r>
            <a:r>
              <a:rPr lang="fr-FR" dirty="0">
                <a:solidFill>
                  <a:srgbClr val="002060"/>
                </a:solidFill>
              </a:rPr>
              <a:t> countries in Brussels</a:t>
            </a: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endParaRPr lang="fr-FR" b="1" dirty="0">
              <a:solidFill>
                <a:srgbClr val="002060"/>
              </a:solidFill>
            </a:endParaRP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« Sister » organisations in </a:t>
            </a:r>
            <a:r>
              <a:rPr lang="fr-FR" dirty="0" err="1">
                <a:solidFill>
                  <a:srgbClr val="002060"/>
                </a:solidFill>
              </a:rPr>
              <a:t>Africa</a:t>
            </a:r>
            <a:r>
              <a:rPr lang="fr-FR" dirty="0">
                <a:solidFill>
                  <a:srgbClr val="002060"/>
                </a:solidFill>
              </a:rPr>
              <a:t> </a:t>
            </a: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endParaRPr lang="fr-FR" dirty="0">
              <a:solidFill>
                <a:srgbClr val="002060"/>
              </a:solidFill>
            </a:endParaRP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r>
              <a:rPr lang="fr-FR" b="1" dirty="0">
                <a:solidFill>
                  <a:srgbClr val="002060"/>
                </a:solidFill>
              </a:rPr>
              <a:t> CE-CPLP</a:t>
            </a:r>
            <a:r>
              <a:rPr lang="fr-FR" dirty="0">
                <a:solidFill>
                  <a:srgbClr val="002060"/>
                </a:solidFill>
              </a:rPr>
              <a:t> – </a:t>
            </a:r>
            <a:r>
              <a:rPr lang="fr-FR" dirty="0" err="1">
                <a:solidFill>
                  <a:srgbClr val="002060"/>
                </a:solidFill>
              </a:rPr>
              <a:t>Community</a:t>
            </a:r>
            <a:r>
              <a:rPr lang="fr-FR" dirty="0">
                <a:solidFill>
                  <a:srgbClr val="002060"/>
                </a:solidFill>
              </a:rPr>
              <a:t> of </a:t>
            </a:r>
            <a:r>
              <a:rPr lang="fr-FR" dirty="0" err="1">
                <a:solidFill>
                  <a:srgbClr val="002060"/>
                </a:solidFill>
              </a:rPr>
              <a:t>Portuguese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Language</a:t>
            </a:r>
            <a:r>
              <a:rPr lang="fr-FR" dirty="0">
                <a:solidFill>
                  <a:srgbClr val="002060"/>
                </a:solidFill>
              </a:rPr>
              <a:t> Countries </a:t>
            </a:r>
            <a:endParaRPr lang="el-GR" dirty="0">
              <a:solidFill>
                <a:srgbClr val="002060"/>
              </a:solidFill>
            </a:endParaRP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endParaRPr lang="el-GR" dirty="0">
              <a:solidFill>
                <a:srgbClr val="002060"/>
              </a:solidFill>
            </a:endParaRPr>
          </a:p>
          <a:p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6734355" y="1989826"/>
            <a:ext cx="4787660" cy="397031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Other</a:t>
            </a:r>
            <a:r>
              <a:rPr lang="fr-FR" dirty="0">
                <a:solidFill>
                  <a:srgbClr val="002060"/>
                </a:solidFill>
              </a:rPr>
              <a:t> international </a:t>
            </a:r>
            <a:r>
              <a:rPr lang="fr-FR" dirty="0" err="1">
                <a:solidFill>
                  <a:srgbClr val="002060"/>
                </a:solidFill>
              </a:rPr>
              <a:t>federations</a:t>
            </a:r>
            <a:r>
              <a:rPr lang="fr-FR" dirty="0">
                <a:solidFill>
                  <a:srgbClr val="002060"/>
                </a:solidFill>
              </a:rPr>
              <a:t>/business organisations in Brussels (</a:t>
            </a:r>
            <a:r>
              <a:rPr lang="fr-FR" dirty="0" err="1">
                <a:solidFill>
                  <a:srgbClr val="002060"/>
                </a:solidFill>
              </a:rPr>
              <a:t>member</a:t>
            </a:r>
            <a:r>
              <a:rPr lang="fr-FR" dirty="0">
                <a:solidFill>
                  <a:srgbClr val="002060"/>
                </a:solidFill>
              </a:rPr>
              <a:t> of FAIB, International European Association in Belgium.) </a:t>
            </a: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endParaRPr lang="fr-FR" dirty="0">
              <a:solidFill>
                <a:srgbClr val="002060"/>
              </a:solidFill>
            </a:endParaRP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r>
              <a:rPr lang="fr-FR" b="1" dirty="0">
                <a:solidFill>
                  <a:srgbClr val="002060"/>
                </a:solidFill>
              </a:rPr>
              <a:t> UNIDO</a:t>
            </a:r>
            <a:r>
              <a:rPr lang="fr-FR" dirty="0">
                <a:solidFill>
                  <a:srgbClr val="002060"/>
                </a:solidFill>
              </a:rPr>
              <a:t> – Consultative </a:t>
            </a:r>
            <a:r>
              <a:rPr lang="fr-FR" dirty="0" err="1">
                <a:solidFill>
                  <a:srgbClr val="002060"/>
                </a:solidFill>
              </a:rPr>
              <a:t>Status</a:t>
            </a:r>
            <a:endParaRPr lang="fr-FR" dirty="0">
              <a:solidFill>
                <a:srgbClr val="002060"/>
              </a:solidFill>
            </a:endParaRP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endParaRPr lang="fr-FR" dirty="0">
              <a:solidFill>
                <a:srgbClr val="002060"/>
              </a:solidFill>
            </a:endParaRP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r>
              <a:rPr lang="fr-FR" b="1" dirty="0">
                <a:solidFill>
                  <a:srgbClr val="002060"/>
                </a:solidFill>
              </a:rPr>
              <a:t> UNCTAD</a:t>
            </a:r>
            <a:r>
              <a:rPr lang="fr-FR" dirty="0">
                <a:solidFill>
                  <a:srgbClr val="002060"/>
                </a:solidFill>
              </a:rPr>
              <a:t>– Observer </a:t>
            </a:r>
            <a:r>
              <a:rPr lang="fr-FR" dirty="0" err="1">
                <a:solidFill>
                  <a:srgbClr val="002060"/>
                </a:solidFill>
              </a:rPr>
              <a:t>Status</a:t>
            </a:r>
            <a:endParaRPr lang="fr-FR" dirty="0">
              <a:solidFill>
                <a:srgbClr val="002060"/>
              </a:solidFill>
            </a:endParaRP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endParaRPr lang="fr-FR" b="1" dirty="0">
              <a:solidFill>
                <a:srgbClr val="002060"/>
              </a:solidFill>
            </a:endParaRP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endParaRPr lang="fr-FR" dirty="0">
              <a:solidFill>
                <a:srgbClr val="002060"/>
              </a:solidFill>
            </a:endParaRPr>
          </a:p>
          <a:p>
            <a:endParaRPr lang="fr-BE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13081797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5545" y="500522"/>
            <a:ext cx="11368981" cy="585267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ZoneTexte 13"/>
          <p:cNvSpPr txBox="1"/>
          <p:nvPr/>
        </p:nvSpPr>
        <p:spPr>
          <a:xfrm>
            <a:off x="815196" y="773723"/>
            <a:ext cx="10360324" cy="769441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fr-BE" sz="4400" b="1" dirty="0" err="1">
                <a:solidFill>
                  <a:srgbClr val="002060"/>
                </a:solidFill>
              </a:rPr>
              <a:t>Institutional</a:t>
            </a:r>
            <a:r>
              <a:rPr lang="fr-BE" sz="4400" b="1" dirty="0">
                <a:solidFill>
                  <a:srgbClr val="002060"/>
                </a:solidFill>
              </a:rPr>
              <a:t> contacts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49887" y="5453200"/>
            <a:ext cx="890941" cy="9000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897148" y="1604720"/>
            <a:ext cx="4917056" cy="356405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 algn="just">
              <a:lnSpc>
                <a:spcPct val="130000"/>
              </a:lnSpc>
            </a:pPr>
            <a:r>
              <a:rPr lang="fr-FR" sz="2400" b="1" dirty="0" err="1">
                <a:solidFill>
                  <a:srgbClr val="002060"/>
                </a:solidFill>
              </a:rPr>
              <a:t>Advocacy</a:t>
            </a:r>
            <a:endParaRPr lang="fr-FR" sz="2400" b="1" dirty="0">
              <a:solidFill>
                <a:srgbClr val="002060"/>
              </a:solidFill>
            </a:endParaRPr>
          </a:p>
          <a:p>
            <a:pPr lvl="1" algn="just">
              <a:lnSpc>
                <a:spcPct val="14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European </a:t>
            </a:r>
            <a:r>
              <a:rPr lang="fr-FR" dirty="0" err="1">
                <a:solidFill>
                  <a:srgbClr val="002060"/>
                </a:solidFill>
              </a:rPr>
              <a:t>External</a:t>
            </a:r>
            <a:r>
              <a:rPr lang="fr-FR" dirty="0">
                <a:solidFill>
                  <a:srgbClr val="002060"/>
                </a:solidFill>
              </a:rPr>
              <a:t> Action Service (EEAS)</a:t>
            </a:r>
          </a:p>
          <a:p>
            <a:pPr lvl="1" algn="just">
              <a:lnSpc>
                <a:spcPct val="14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European Commission</a:t>
            </a:r>
          </a:p>
          <a:p>
            <a:pPr lvl="1" algn="just">
              <a:lnSpc>
                <a:spcPct val="14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European Parliament </a:t>
            </a:r>
          </a:p>
          <a:p>
            <a:pPr lvl="1" algn="just">
              <a:lnSpc>
                <a:spcPct val="14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Economic</a:t>
            </a:r>
            <a:r>
              <a:rPr lang="fr-FR" dirty="0">
                <a:solidFill>
                  <a:srgbClr val="002060"/>
                </a:solidFill>
              </a:rPr>
              <a:t> and Social </a:t>
            </a:r>
            <a:r>
              <a:rPr lang="fr-FR" dirty="0" err="1">
                <a:solidFill>
                  <a:srgbClr val="002060"/>
                </a:solidFill>
              </a:rPr>
              <a:t>Committee</a:t>
            </a:r>
            <a:endParaRPr lang="fr-FR" dirty="0">
              <a:solidFill>
                <a:srgbClr val="002060"/>
              </a:solidFill>
            </a:endParaRPr>
          </a:p>
          <a:p>
            <a:pPr lvl="1" algn="just">
              <a:lnSpc>
                <a:spcPct val="14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European Investment Bank (IEB)</a:t>
            </a:r>
          </a:p>
          <a:p>
            <a:pPr lvl="1" algn="just">
              <a:lnSpc>
                <a:spcPct val="14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African</a:t>
            </a:r>
            <a:r>
              <a:rPr lang="fr-FR" dirty="0">
                <a:solidFill>
                  <a:srgbClr val="002060"/>
                </a:solidFill>
              </a:rPr>
              <a:t> Union </a:t>
            </a:r>
          </a:p>
          <a:p>
            <a:pPr lvl="1" algn="just">
              <a:lnSpc>
                <a:spcPct val="140000"/>
              </a:lnSpc>
            </a:pPr>
            <a:endParaRPr lang="fr-FR" dirty="0"/>
          </a:p>
          <a:p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5995358" y="2001328"/>
            <a:ext cx="5149970" cy="269612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 algn="just">
              <a:lnSpc>
                <a:spcPct val="14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Africa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Development</a:t>
            </a:r>
            <a:r>
              <a:rPr lang="fr-FR" dirty="0">
                <a:solidFill>
                  <a:srgbClr val="002060"/>
                </a:solidFill>
              </a:rPr>
              <a:t> Bank (AfDB)</a:t>
            </a:r>
          </a:p>
          <a:p>
            <a:pPr lvl="1" algn="just">
              <a:lnSpc>
                <a:spcPct val="14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ACP </a:t>
            </a:r>
            <a:r>
              <a:rPr lang="fr-FR" dirty="0" err="1">
                <a:solidFill>
                  <a:srgbClr val="002060"/>
                </a:solidFill>
              </a:rPr>
              <a:t>Secretariat</a:t>
            </a:r>
            <a:endParaRPr lang="fr-FR" dirty="0">
              <a:solidFill>
                <a:srgbClr val="002060"/>
              </a:solidFill>
            </a:endParaRPr>
          </a:p>
          <a:p>
            <a:pPr lvl="1" algn="just">
              <a:lnSpc>
                <a:spcPct val="14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OECD</a:t>
            </a:r>
          </a:p>
          <a:p>
            <a:pPr lvl="1">
              <a:lnSpc>
                <a:spcPct val="14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UN Organisations: UNIDO, UNCTAD, UN </a:t>
            </a:r>
            <a:r>
              <a:rPr lang="fr-FR" dirty="0" err="1">
                <a:solidFill>
                  <a:srgbClr val="002060"/>
                </a:solidFill>
              </a:rPr>
              <a:t>agencies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related</a:t>
            </a:r>
            <a:r>
              <a:rPr lang="fr-FR" dirty="0">
                <a:solidFill>
                  <a:srgbClr val="002060"/>
                </a:solidFill>
              </a:rPr>
              <a:t> bodies, </a:t>
            </a:r>
            <a:r>
              <a:rPr lang="fr-FR" dirty="0" err="1">
                <a:solidFill>
                  <a:srgbClr val="002060"/>
                </a:solidFill>
              </a:rPr>
              <a:t>Economic</a:t>
            </a:r>
            <a:r>
              <a:rPr lang="fr-FR" dirty="0">
                <a:solidFill>
                  <a:srgbClr val="002060"/>
                </a:solidFill>
              </a:rPr>
              <a:t> Commission for </a:t>
            </a:r>
            <a:r>
              <a:rPr lang="fr-FR" dirty="0" err="1">
                <a:solidFill>
                  <a:srgbClr val="002060"/>
                </a:solidFill>
              </a:rPr>
              <a:t>Africa</a:t>
            </a:r>
            <a:r>
              <a:rPr lang="fr-FR" dirty="0">
                <a:solidFill>
                  <a:srgbClr val="002060"/>
                </a:solidFill>
              </a:rPr>
              <a:t> in </a:t>
            </a:r>
            <a:r>
              <a:rPr lang="fr-FR" dirty="0" err="1">
                <a:solidFill>
                  <a:srgbClr val="002060"/>
                </a:solidFill>
              </a:rPr>
              <a:t>Addis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Ababa</a:t>
            </a:r>
            <a:r>
              <a:rPr lang="fr-FR" dirty="0">
                <a:solidFill>
                  <a:srgbClr val="002060"/>
                </a:solidFill>
              </a:rPr>
              <a:t>.</a:t>
            </a:r>
          </a:p>
          <a:p>
            <a:endParaRPr lang="fr-BE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13081797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0499" y="5470512"/>
            <a:ext cx="891001" cy="9000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240328" y="2422611"/>
            <a:ext cx="4735902" cy="286232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q"/>
            </a:pPr>
            <a:r>
              <a:rPr lang="en-GB" dirty="0">
                <a:solidFill>
                  <a:srgbClr val="002060"/>
                </a:solidFill>
              </a:rPr>
              <a:t> More and more aid is not the answer to Africa’s problems</a:t>
            </a:r>
          </a:p>
          <a:p>
            <a:pPr>
              <a:buFont typeface="Wingdings" pitchFamily="2" charset="2"/>
              <a:buChar char="q"/>
            </a:pPr>
            <a:r>
              <a:rPr lang="en-GB" dirty="0">
                <a:solidFill>
                  <a:srgbClr val="002060"/>
                </a:solidFill>
              </a:rPr>
              <a:t> The private sector and business generally have to be the main drivers of sustainable economic growth in Africa</a:t>
            </a:r>
            <a:endParaRPr lang="fr-BE" dirty="0"/>
          </a:p>
          <a:p>
            <a:pPr>
              <a:buFont typeface="Wingdings" pitchFamily="2" charset="2"/>
              <a:buChar char="q"/>
            </a:pPr>
            <a:r>
              <a:rPr lang="en-GB" dirty="0">
                <a:solidFill>
                  <a:srgbClr val="002060"/>
                </a:solidFill>
              </a:rPr>
              <a:t>  The role of the private sector and the respective mutual interests in the global management of public goods is important </a:t>
            </a:r>
          </a:p>
          <a:p>
            <a:pPr>
              <a:buFont typeface="Arial" pitchFamily="34" charset="0"/>
              <a:buChar char="•"/>
            </a:pPr>
            <a:endParaRPr lang="en-GB" dirty="0">
              <a:solidFill>
                <a:srgbClr val="002060"/>
              </a:solidFill>
            </a:endParaRPr>
          </a:p>
          <a:p>
            <a:pPr lvl="0"/>
            <a:endParaRPr lang="en-GB" dirty="0"/>
          </a:p>
        </p:txBody>
      </p:sp>
      <p:sp>
        <p:nvSpPr>
          <p:cNvPr id="7" name="ZoneTexte 6"/>
          <p:cNvSpPr txBox="1"/>
          <p:nvPr/>
        </p:nvSpPr>
        <p:spPr>
          <a:xfrm>
            <a:off x="1311215" y="802257"/>
            <a:ext cx="9575321" cy="76944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BE" sz="4400" b="1" dirty="0" err="1">
                <a:solidFill>
                  <a:srgbClr val="002060"/>
                </a:solidFill>
              </a:rPr>
              <a:t>Principles</a:t>
            </a:r>
            <a:r>
              <a:rPr lang="fr-BE" sz="4400" b="1" dirty="0">
                <a:solidFill>
                  <a:srgbClr val="002060"/>
                </a:solidFill>
              </a:rPr>
              <a:t> &amp; Values</a:t>
            </a:r>
          </a:p>
        </p:txBody>
      </p:sp>
      <p:sp>
        <p:nvSpPr>
          <p:cNvPr id="8" name="Rectangle 7"/>
          <p:cNvSpPr/>
          <p:nvPr/>
        </p:nvSpPr>
        <p:spPr>
          <a:xfrm>
            <a:off x="7151298" y="2432649"/>
            <a:ext cx="3881887" cy="258532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q"/>
            </a:pP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b="1" dirty="0">
                <a:solidFill>
                  <a:srgbClr val="002060"/>
                </a:solidFill>
              </a:rPr>
              <a:t>Conducive</a:t>
            </a:r>
            <a:r>
              <a:rPr lang="en-GB" dirty="0">
                <a:solidFill>
                  <a:srgbClr val="002060"/>
                </a:solidFill>
              </a:rPr>
              <a:t>, </a:t>
            </a:r>
            <a:r>
              <a:rPr lang="en-GB" b="1" dirty="0">
                <a:solidFill>
                  <a:srgbClr val="002060"/>
                </a:solidFill>
              </a:rPr>
              <a:t>Healthy environment </a:t>
            </a:r>
            <a:r>
              <a:rPr lang="en-GB" dirty="0">
                <a:solidFill>
                  <a:srgbClr val="002060"/>
                </a:solidFill>
              </a:rPr>
              <a:t>for Business in Africa: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>
                <a:solidFill>
                  <a:srgbClr val="002060"/>
                </a:solidFill>
              </a:rPr>
              <a:t> Rule of law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>
                <a:solidFill>
                  <a:srgbClr val="002060"/>
                </a:solidFill>
              </a:rPr>
              <a:t> Fight against tax harassment 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>
                <a:solidFill>
                  <a:srgbClr val="002060"/>
                </a:solidFill>
              </a:rPr>
              <a:t> Security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>
                <a:solidFill>
                  <a:srgbClr val="002060"/>
                </a:solidFill>
              </a:rPr>
              <a:t> Political/legal stability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>
                <a:solidFill>
                  <a:srgbClr val="002060"/>
                </a:solidFill>
              </a:rPr>
              <a:t> Properly educated/trained workforce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>
                <a:solidFill>
                  <a:srgbClr val="002060"/>
                </a:solidFill>
              </a:rPr>
              <a:t> Regional market integration</a:t>
            </a:r>
          </a:p>
        </p:txBody>
      </p:sp>
      <p:sp>
        <p:nvSpPr>
          <p:cNvPr id="10" name="Flèche courbée vers le bas 9"/>
          <p:cNvSpPr/>
          <p:nvPr/>
        </p:nvSpPr>
        <p:spPr>
          <a:xfrm rot="3735943">
            <a:off x="8566031" y="1362973"/>
            <a:ext cx="1216152" cy="731520"/>
          </a:xfrm>
          <a:prstGeom prst="curvedDownArrow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400" b="1" dirty="0">
              <a:solidFill>
                <a:schemeClr val="tx1"/>
              </a:solidFill>
            </a:endParaRPr>
          </a:p>
        </p:txBody>
      </p:sp>
      <p:sp>
        <p:nvSpPr>
          <p:cNvPr id="12" name="Flèche courbée vers la droite 11"/>
          <p:cNvSpPr/>
          <p:nvPr/>
        </p:nvSpPr>
        <p:spPr>
          <a:xfrm rot="1402182">
            <a:off x="2665563" y="1111259"/>
            <a:ext cx="731520" cy="1216152"/>
          </a:xfrm>
          <a:prstGeom prst="curvedRightArrow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400" b="1" dirty="0">
              <a:solidFill>
                <a:schemeClr val="tx1"/>
              </a:solidFill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15408763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22790" y="5456350"/>
            <a:ext cx="934915" cy="9000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957532" y="2061713"/>
            <a:ext cx="8333117" cy="286232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>
              <a:lnSpc>
                <a:spcPct val="200000"/>
              </a:lnSpc>
              <a:buFont typeface="Wingdings" pitchFamily="2" charset="2"/>
              <a:buChar char="q"/>
            </a:pP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b="1" dirty="0">
                <a:solidFill>
                  <a:srgbClr val="002060"/>
                </a:solidFill>
              </a:rPr>
              <a:t>Strengthen</a:t>
            </a:r>
            <a:r>
              <a:rPr lang="en-GB" dirty="0">
                <a:solidFill>
                  <a:srgbClr val="002060"/>
                </a:solidFill>
              </a:rPr>
              <a:t> our influence on policymaking of the EU institutions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b="1" dirty="0">
                <a:solidFill>
                  <a:srgbClr val="002060"/>
                </a:solidFill>
              </a:rPr>
              <a:t>Communicate</a:t>
            </a:r>
            <a:r>
              <a:rPr lang="en-GB" dirty="0">
                <a:solidFill>
                  <a:srgbClr val="002060"/>
                </a:solidFill>
              </a:rPr>
              <a:t> with African Governments via our structure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b="1" dirty="0">
                <a:solidFill>
                  <a:srgbClr val="002060"/>
                </a:solidFill>
              </a:rPr>
              <a:t>Widen</a:t>
            </a:r>
            <a:r>
              <a:rPr lang="en-GB" dirty="0">
                <a:solidFill>
                  <a:srgbClr val="002060"/>
                </a:solidFill>
              </a:rPr>
              <a:t> the network of our members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b="1" dirty="0">
                <a:solidFill>
                  <a:srgbClr val="002060"/>
                </a:solidFill>
              </a:rPr>
              <a:t>Partnership</a:t>
            </a:r>
            <a:r>
              <a:rPr lang="en-GB" dirty="0">
                <a:solidFill>
                  <a:srgbClr val="002060"/>
                </a:solidFill>
              </a:rPr>
              <a:t> with other Africa-targeted institutions and organisations</a:t>
            </a:r>
          </a:p>
          <a:p>
            <a:pPr>
              <a:buFont typeface="Arial" pitchFamily="34" charset="0"/>
              <a:buChar char="•"/>
            </a:pPr>
            <a:endParaRPr lang="en-GB" dirty="0">
              <a:solidFill>
                <a:srgbClr val="002060"/>
              </a:solidFill>
            </a:endParaRPr>
          </a:p>
          <a:p>
            <a:pPr lvl="0"/>
            <a:endParaRPr lang="en-GB" dirty="0"/>
          </a:p>
        </p:txBody>
      </p:sp>
      <p:sp>
        <p:nvSpPr>
          <p:cNvPr id="7" name="ZoneTexte 6"/>
          <p:cNvSpPr txBox="1"/>
          <p:nvPr/>
        </p:nvSpPr>
        <p:spPr>
          <a:xfrm>
            <a:off x="1302588" y="707366"/>
            <a:ext cx="9575321" cy="76944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BE" sz="4400" b="1" dirty="0">
                <a:solidFill>
                  <a:srgbClr val="002060"/>
                </a:solidFill>
              </a:rPr>
              <a:t>The </a:t>
            </a:r>
            <a:r>
              <a:rPr lang="fr-BE" sz="4400" b="1" dirty="0" err="1">
                <a:solidFill>
                  <a:srgbClr val="002060"/>
                </a:solidFill>
              </a:rPr>
              <a:t>way</a:t>
            </a:r>
            <a:r>
              <a:rPr lang="fr-BE" sz="4400" b="1" dirty="0">
                <a:solidFill>
                  <a:srgbClr val="002060"/>
                </a:solidFill>
              </a:rPr>
              <a:t> </a:t>
            </a:r>
            <a:r>
              <a:rPr lang="fr-BE" sz="4400" b="1" dirty="0" err="1">
                <a:solidFill>
                  <a:srgbClr val="002060"/>
                </a:solidFill>
              </a:rPr>
              <a:t>forward</a:t>
            </a:r>
            <a:endParaRPr lang="fr-BE" sz="4400" b="1" dirty="0">
              <a:solidFill>
                <a:srgbClr val="002060"/>
              </a:solidFill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15408763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28542" y="5456350"/>
            <a:ext cx="934915" cy="9000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152403" y="1840726"/>
            <a:ext cx="9575321" cy="223073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>
              <a:lnSpc>
                <a:spcPct val="200000"/>
              </a:lnSpc>
              <a:buFont typeface="Wingdings" pitchFamily="2" charset="2"/>
              <a:buChar char="q"/>
            </a:pP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b="1" dirty="0">
                <a:solidFill>
                  <a:srgbClr val="002060"/>
                </a:solidFill>
              </a:rPr>
              <a:t>Member of the “Structured Dialogue” between the EU and the EBOs based in Brussels</a:t>
            </a:r>
            <a:endParaRPr lang="en-GB" dirty="0">
              <a:solidFill>
                <a:srgbClr val="002060"/>
              </a:solidFill>
            </a:endParaRP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b="1" dirty="0">
                <a:solidFill>
                  <a:srgbClr val="002060"/>
                </a:solidFill>
              </a:rPr>
              <a:t>Co-Organiser and member of the “Core Group” of the EU-Africa Business Forum</a:t>
            </a:r>
            <a:endParaRPr lang="en-GB" dirty="0">
              <a:solidFill>
                <a:srgbClr val="002060"/>
              </a:solidFill>
            </a:endParaRP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GB" b="1" dirty="0">
                <a:solidFill>
                  <a:srgbClr val="002060"/>
                </a:solidFill>
              </a:rPr>
              <a:t> Recent EBCAM publications on the EU-Africa Partnership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§"/>
            </a:pPr>
            <a:endParaRPr lang="en-GB" dirty="0"/>
          </a:p>
        </p:txBody>
      </p:sp>
      <p:sp>
        <p:nvSpPr>
          <p:cNvPr id="7" name="ZoneTexte 6"/>
          <p:cNvSpPr txBox="1"/>
          <p:nvPr/>
        </p:nvSpPr>
        <p:spPr>
          <a:xfrm>
            <a:off x="1152403" y="789305"/>
            <a:ext cx="9575321" cy="70788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BE" sz="4000" b="1" dirty="0" err="1">
                <a:solidFill>
                  <a:srgbClr val="002060"/>
                </a:solidFill>
              </a:rPr>
              <a:t>Ongoing</a:t>
            </a:r>
            <a:r>
              <a:rPr lang="fr-BE" sz="4000" b="1" dirty="0">
                <a:solidFill>
                  <a:srgbClr val="002060"/>
                </a:solidFill>
              </a:rPr>
              <a:t> Activity in Brussels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703AF90-0D62-B24F-BB43-6FB27B2801BC}"/>
              </a:ext>
            </a:extLst>
          </p:cNvPr>
          <p:cNvSpPr txBox="1"/>
          <p:nvPr/>
        </p:nvSpPr>
        <p:spPr>
          <a:xfrm>
            <a:off x="1726743" y="3564791"/>
            <a:ext cx="739287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600" b="1" i="1" dirty="0"/>
              <a:t>“EU-ACP Cooperation AFTER 2020: Towards A New Partnership?”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600" b="1" i="1" dirty="0"/>
              <a:t>“European Companies and Chinese Companies in Africa: Adversaries or Partners?”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600" b="1" i="1" dirty="0"/>
              <a:t>“Coronavirus, Do not Forget Africa"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600" b="1" i="1" dirty="0"/>
              <a:t>“Opinion and Vision of EBCAM on the New EU – Africa Strategy”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600" b="1" i="1" dirty="0"/>
              <a:t>“Declaration on the Future of EU-Africa Relations (A Private Sector Perspective)”</a:t>
            </a:r>
          </a:p>
          <a:p>
            <a:r>
              <a:rPr lang="en-GB" sz="1600" b="1" i="1" dirty="0"/>
              <a:t> </a:t>
            </a:r>
          </a:p>
          <a:p>
            <a:r>
              <a:rPr lang="en-GB" b="1" i="1" dirty="0"/>
              <a:t/>
            </a:r>
            <a:br>
              <a:rPr lang="en-GB" b="1" i="1" dirty="0"/>
            </a:br>
            <a:endParaRPr lang="en-GB" dirty="0"/>
          </a:p>
          <a:p>
            <a:r>
              <a:rPr lang="en-GB" dirty="0"/>
              <a:t/>
            </a:r>
            <a:br>
              <a:rPr lang="en-GB" dirty="0"/>
            </a:b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12385083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sz="1400" b="1" dirty="0"/>
        </a:defPPr>
      </a:lstStyle>
      <a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8060</TotalTime>
  <Words>613</Words>
  <Application>Microsoft Macintosh PowerPoint</Application>
  <PresentationFormat>Custom</PresentationFormat>
  <Paragraphs>128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Thème Office</vt:lpstr>
      <vt:lpstr>Slide 1</vt:lpstr>
      <vt:lpstr> Who we are 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Diane Siamevi</dc:creator>
  <cp:lastModifiedBy>user</cp:lastModifiedBy>
  <cp:revision>77</cp:revision>
  <dcterms:created xsi:type="dcterms:W3CDTF">2017-06-12T09:22:42Z</dcterms:created>
  <dcterms:modified xsi:type="dcterms:W3CDTF">2020-11-25T12:20:05Z</dcterms:modified>
</cp:coreProperties>
</file>